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1"/>
    <p:restoredTop sz="94610"/>
  </p:normalViewPr>
  <p:slideViewPr>
    <p:cSldViewPr snapToGrid="0" snapToObjects="1">
      <p:cViewPr varScale="1">
        <p:scale>
          <a:sx n="113" d="100"/>
          <a:sy n="113" d="100"/>
        </p:scale>
        <p:origin x="3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6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262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java.com/tr/%20%20https:/dev.java%20%20https:/www.eclipse.org%20%20https:/pitch.com&#8203;"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14d3adf-afd5-4685-9d2a-c5eece5e2cc5?pitch-bytes=1938973&amp;pitch-content-type=image%2Fjpeg"/>
          <p:cNvPicPr>
            <a:picLocks noChangeAspect="1"/>
          </p:cNvPicPr>
          <p:nvPr/>
        </p:nvPicPr>
        <p:blipFill>
          <a:blip r:embed="rId3">
            <a:alphaModFix/>
          </a:blip>
          <a:srcRect/>
          <a:stretch/>
        </p:blipFill>
        <p:spPr>
          <a:xfrm>
            <a:off x="9365" y="2915997"/>
            <a:ext cx="9144000" cy="2286000"/>
          </a:xfrm>
          <a:prstGeom prst="rect">
            <a:avLst/>
          </a:prstGeom>
        </p:spPr>
      </p:pic>
      <p:sp>
        <p:nvSpPr>
          <p:cNvPr id="4" name="Text 0"/>
          <p:cNvSpPr/>
          <p:nvPr/>
        </p:nvSpPr>
        <p:spPr>
          <a:xfrm>
            <a:off x="2073596" y="974444"/>
            <a:ext cx="5006950" cy="857250"/>
          </a:xfrm>
          <a:prstGeom prst="rect">
            <a:avLst/>
          </a:prstGeom>
          <a:noFill/>
          <a:ln/>
        </p:spPr>
        <p:txBody>
          <a:bodyPr wrap="square" lIns="0" tIns="0" rIns="0" bIns="0" rtlCol="0" anchor="b"/>
          <a:lstStyle/>
          <a:p>
            <a:pPr algn="ctr">
              <a:lnSpc>
                <a:spcPts val="6750"/>
              </a:lnSpc>
            </a:pPr>
            <a:r>
              <a:rPr lang="en-US" sz="6800" b="0" dirty="0">
                <a:solidFill>
                  <a:srgbClr val="121212"/>
                </a:solidFill>
                <a:latin typeface="Aileron" pitchFamily="34" charset="0"/>
                <a:ea typeface="Aileron" pitchFamily="34" charset="-122"/>
                <a:cs typeface="Aileron" pitchFamily="34" charset="-120"/>
              </a:rPr>
              <a:t>Chain Game</a:t>
            </a:r>
            <a:endParaRPr lang="en-US" sz="6750" dirty="0"/>
          </a:p>
        </p:txBody>
      </p:sp>
      <p:sp>
        <p:nvSpPr>
          <p:cNvPr id="5" name="Text 1"/>
          <p:cNvSpPr/>
          <p:nvPr/>
        </p:nvSpPr>
        <p:spPr>
          <a:xfrm>
            <a:off x="3442421" y="2097699"/>
            <a:ext cx="2277889" cy="400050"/>
          </a:xfrm>
          <a:prstGeom prst="rect">
            <a:avLst/>
          </a:prstGeom>
          <a:noFill/>
          <a:ln/>
        </p:spPr>
        <p:txBody>
          <a:bodyPr wrap="square" lIns="0" tIns="0" rIns="0" bIns="0" rtlCol="0" anchor="t"/>
          <a:lstStyle/>
          <a:p>
            <a:pPr algn="ctr">
              <a:lnSpc>
                <a:spcPts val="1575"/>
              </a:lnSpc>
            </a:pPr>
            <a:r>
              <a:rPr lang="en-US" sz="1100" b="1" dirty="0">
                <a:solidFill>
                  <a:srgbClr val="121212"/>
                </a:solidFill>
                <a:latin typeface="Aileron" pitchFamily="34" charset="0"/>
                <a:ea typeface="Aileron" pitchFamily="34" charset="-122"/>
                <a:cs typeface="Aileron" pitchFamily="34" charset="-120"/>
              </a:rPr>
              <a:t>CME1252 Project based learning - II</a:t>
            </a:r>
            <a:endParaRPr lang="en-US" sz="1050" dirty="0"/>
          </a:p>
          <a:p>
            <a:pPr algn="ctr">
              <a:lnSpc>
                <a:spcPts val="1575"/>
              </a:lnSpc>
            </a:pPr>
            <a:r>
              <a:rPr lang="en-US" sz="1100" b="1" dirty="0">
                <a:solidFill>
                  <a:srgbClr val="121212"/>
                </a:solidFill>
                <a:latin typeface="Aileron" pitchFamily="34" charset="0"/>
                <a:ea typeface="Aileron" pitchFamily="34" charset="-122"/>
                <a:cs typeface="Aileron" pitchFamily="34" charset="-120"/>
              </a:rPr>
              <a:t>Computer Engineering</a:t>
            </a:r>
            <a:endParaRPr lang="en-US" sz="1050" dirty="0"/>
          </a:p>
        </p:txBody>
      </p:sp>
      <p:pic>
        <p:nvPicPr>
          <p:cNvPr id="6" name="Image 1" descr="https://pitch-assets-ccb95893-de3f-4266-973c-20049231b248.s3.eu-west-1.amazonaws.com/cdc7bc59-790f-4ffa-a20d-904d679f8fe7?pitch-bytes=1206752&amp;pitch-content-type=image%2Fpng"/>
          <p:cNvPicPr>
            <a:picLocks noChangeAspect="1"/>
          </p:cNvPicPr>
          <p:nvPr/>
        </p:nvPicPr>
        <p:blipFill>
          <a:blip r:embed="rId4"/>
          <a:srcRect/>
          <a:stretch/>
        </p:blipFill>
        <p:spPr>
          <a:xfrm>
            <a:off x="472785" y="475178"/>
            <a:ext cx="1358124" cy="1358124"/>
          </a:xfrm>
          <a:prstGeom prst="rect">
            <a:avLst/>
          </a:prstGeom>
        </p:spPr>
      </p:pic>
      <p:sp>
        <p:nvSpPr>
          <p:cNvPr id="7" name="Text 2"/>
          <p:cNvSpPr/>
          <p:nvPr/>
        </p:nvSpPr>
        <p:spPr>
          <a:xfrm>
            <a:off x="7217359" y="4423365"/>
            <a:ext cx="1449884" cy="243840"/>
          </a:xfrm>
          <a:prstGeom prst="rect">
            <a:avLst/>
          </a:prstGeom>
          <a:noFill/>
          <a:ln/>
        </p:spPr>
        <p:txBody>
          <a:bodyPr wrap="square" lIns="0" tIns="0" rIns="0" bIns="0" rtlCol="0" anchor="t"/>
          <a:lstStyle/>
          <a:p>
            <a:pPr algn="l">
              <a:lnSpc>
                <a:spcPts val="1920"/>
              </a:lnSpc>
            </a:pPr>
            <a:r>
              <a:rPr lang="en-US" sz="1200" b="1" dirty="0">
                <a:solidFill>
                  <a:srgbClr val="FFFFFF"/>
                </a:solidFill>
                <a:latin typeface="Aileron" pitchFamily="34" charset="0"/>
                <a:ea typeface="Aileron" pitchFamily="34" charset="-122"/>
                <a:cs typeface="Aileron" pitchFamily="34" charset="-120"/>
              </a:rPr>
              <a:t>IZMIR - 29/05/2023</a:t>
            </a:r>
            <a:endParaRPr lang="en-US" sz="1200" dirty="0"/>
          </a:p>
        </p:txBody>
      </p:sp>
      <p:pic>
        <p:nvPicPr>
          <p:cNvPr id="8" name="Image 2" descr="https://pitch-assets-ccb95893-de3f-4266-973c-20049231b248.s3.eu-west-1.amazonaws.com/0db3091c-f466-4d13-ae4e-0262f2ab2949?pitch-bytes=97717&amp;pitch-content-type=image%2Fpng"/>
          <p:cNvPicPr>
            <a:picLocks noChangeAspect="1"/>
          </p:cNvPicPr>
          <p:nvPr/>
        </p:nvPicPr>
        <p:blipFill>
          <a:blip r:embed="rId5"/>
          <a:srcRect t="3333" b="2917"/>
          <a:stretch/>
        </p:blipFill>
        <p:spPr>
          <a:xfrm>
            <a:off x="7217363" y="473148"/>
            <a:ext cx="1445889" cy="1355521"/>
          </a:xfrm>
          <a:prstGeom prst="rect">
            <a:avLst/>
          </a:prstGeom>
        </p:spPr>
      </p:pic>
      <p:pic>
        <p:nvPicPr>
          <p:cNvPr id="9" name="Image 3" descr="https://pitch-assets-ccb95893-de3f-4266-973c-20049231b248.s3.eu-west-1.amazonaws.com/1995d2f5-456c-4bc2-bb73-a5b0dbe5898c?pitch-bytes=43541&amp;pitch-content-type=image%2Fpng"/>
          <p:cNvPicPr>
            <a:picLocks noChangeAspect="1"/>
          </p:cNvPicPr>
          <p:nvPr/>
        </p:nvPicPr>
        <p:blipFill>
          <a:blip r:embed="rId6"/>
          <a:srcRect/>
          <a:stretch/>
        </p:blipFill>
        <p:spPr>
          <a:xfrm>
            <a:off x="6565798" y="2024985"/>
            <a:ext cx="1601227" cy="547463"/>
          </a:xfrm>
          <a:prstGeom prst="rect">
            <a:avLst/>
          </a:prstGeom>
          <a:effectLst>
            <a:outerShdw blurRad="3175" dist="50800" dir="2700000" algn="bl" rotWithShape="0">
              <a:srgbClr val="000000">
                <a:alpha val="20000"/>
              </a:srgbClr>
            </a:outerShdw>
          </a:effectLst>
        </p:spPr>
      </p:pic>
      <p:sp>
        <p:nvSpPr>
          <p:cNvPr id="10" name="Text 3"/>
          <p:cNvSpPr/>
          <p:nvPr/>
        </p:nvSpPr>
        <p:spPr>
          <a:xfrm>
            <a:off x="157474" y="2571750"/>
            <a:ext cx="5244554" cy="2462829"/>
          </a:xfrm>
          <a:prstGeom prst="rect">
            <a:avLst/>
          </a:prstGeom>
          <a:noFill/>
          <a:ln/>
        </p:spPr>
        <p:txBody>
          <a:bodyPr wrap="square" lIns="0" tIns="0" rIns="0" bIns="0" rtlCol="0" anchor="t"/>
          <a:lstStyle/>
          <a:p>
            <a:pPr algn="l">
              <a:lnSpc>
                <a:spcPts val="2475"/>
              </a:lnSpc>
            </a:pPr>
            <a:r>
              <a:rPr lang="en-US" sz="2300" b="0" dirty="0">
                <a:latin typeface="Acme" pitchFamily="34" charset="0"/>
                <a:ea typeface="Acme" pitchFamily="34" charset="-122"/>
                <a:cs typeface="Acme" pitchFamily="34" charset="-120"/>
              </a:rPr>
              <a:t>Prepared by:</a:t>
            </a:r>
          </a:p>
          <a:p>
            <a:pPr algn="l">
              <a:lnSpc>
                <a:spcPts val="2475"/>
              </a:lnSpc>
            </a:pP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BAHADIR SEMİH KORKMAZ - 2021510044</a:t>
            </a: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ABDULLAH DEMİRCİ - 2021510025</a:t>
            </a: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YASAMIN VAISHARIATPANAHI - 2022510013</a:t>
            </a: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ABDULKADIR CAN - 2021510020</a:t>
            </a:r>
          </a:p>
          <a:p>
            <a:pPr algn="l">
              <a:lnSpc>
                <a:spcPts val="1980"/>
              </a:lnSpc>
            </a:pPr>
            <a:r>
              <a:rPr lang="en-US" sz="1800" b="1" dirty="0">
                <a:solidFill>
                  <a:srgbClr val="FFFFFF"/>
                </a:solidFill>
                <a:latin typeface="Aileron" pitchFamily="34" charset="0"/>
                <a:ea typeface="Aileron" pitchFamily="34" charset="-122"/>
                <a:cs typeface="Aileron" pitchFamily="34" charset="-120"/>
              </a:rPr>
              <a:t>GÖKBERK SARI - 2018510155</a:t>
            </a: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ELİF DORUK - 2021510026</a:t>
            </a:r>
            <a:endParaRPr lang="en-US" sz="1800" dirty="0"/>
          </a:p>
          <a:p>
            <a:pPr algn="l">
              <a:lnSpc>
                <a:spcPts val="1980"/>
              </a:lnSpc>
            </a:pPr>
            <a:r>
              <a:rPr lang="en-US" sz="1800" b="1" dirty="0">
                <a:solidFill>
                  <a:srgbClr val="FFFFFF"/>
                </a:solidFill>
                <a:latin typeface="Aileron" pitchFamily="34" charset="0"/>
                <a:ea typeface="Aileron" pitchFamily="34" charset="-122"/>
                <a:cs typeface="Aileron" pitchFamily="34" charset="-120"/>
              </a:rPr>
              <a:t>TALHA MUSTAFA ANTEP - 2021510122</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7a13d3b6-1779-472a-ace8-5701a40dfb5e?pitch-bytes=814023&amp;pitch-content-type=image%2Fjpeg"/>
          <p:cNvPicPr>
            <a:picLocks noChangeAspect="1"/>
          </p:cNvPicPr>
          <p:nvPr/>
        </p:nvPicPr>
        <p:blipFill>
          <a:blip r:embed="rId3"/>
          <a:srcRect/>
          <a:stretch/>
        </p:blipFill>
        <p:spPr>
          <a:xfrm>
            <a:off x="0" y="0"/>
            <a:ext cx="4572000" cy="5143500"/>
          </a:xfrm>
          <a:prstGeom prst="rect">
            <a:avLst/>
          </a:prstGeom>
        </p:spPr>
      </p:pic>
      <p:sp>
        <p:nvSpPr>
          <p:cNvPr id="4" name="Text 0"/>
          <p:cNvSpPr/>
          <p:nvPr/>
        </p:nvSpPr>
        <p:spPr>
          <a:xfrm>
            <a:off x="5238391" y="475471"/>
            <a:ext cx="3428777" cy="419100"/>
          </a:xfrm>
          <a:prstGeom prst="rect">
            <a:avLst/>
          </a:prstGeom>
          <a:noFill/>
          <a:ln/>
        </p:spPr>
        <p:txBody>
          <a:bodyPr wrap="square" lIns="0" tIns="0" rIns="0" bIns="0" rtlCol="0" anchor="b"/>
          <a:lstStyle/>
          <a:p>
            <a:pPr algn="l">
              <a:lnSpc>
                <a:spcPts val="3300"/>
              </a:lnSpc>
            </a:pPr>
            <a:r>
              <a:rPr lang="en-US" sz="3000" b="0" dirty="0">
                <a:solidFill>
                  <a:srgbClr val="121212"/>
                </a:solidFill>
                <a:latin typeface="Aileron" pitchFamily="34" charset="0"/>
                <a:ea typeface="Aileron" pitchFamily="34" charset="-122"/>
                <a:cs typeface="Aileron" pitchFamily="34" charset="-120"/>
              </a:rPr>
              <a:t>CONCLUSION</a:t>
            </a:r>
            <a:endParaRPr lang="en-US" sz="3000" dirty="0"/>
          </a:p>
        </p:txBody>
      </p:sp>
      <p:sp>
        <p:nvSpPr>
          <p:cNvPr id="5" name="Text 1"/>
          <p:cNvSpPr/>
          <p:nvPr/>
        </p:nvSpPr>
        <p:spPr>
          <a:xfrm>
            <a:off x="4788880" y="1054774"/>
            <a:ext cx="4141738" cy="3529012"/>
          </a:xfrm>
          <a:prstGeom prst="rect">
            <a:avLst/>
          </a:prstGeom>
          <a:noFill/>
          <a:ln/>
        </p:spPr>
        <p:txBody>
          <a:bodyPr wrap="square" lIns="0" tIns="0" rIns="0" bIns="0" rtlCol="0" anchor="t"/>
          <a:lstStyle/>
          <a:p>
            <a:pPr algn="l">
              <a:lnSpc>
                <a:spcPts val="2160"/>
              </a:lnSpc>
            </a:pPr>
            <a:r>
              <a:rPr lang="en-US" sz="1400" b="0" dirty="0">
                <a:solidFill>
                  <a:srgbClr val="121212"/>
                </a:solidFill>
                <a:latin typeface="Aileron" pitchFamily="34" charset="0"/>
                <a:ea typeface="Aileron" pitchFamily="34" charset="-122"/>
                <a:cs typeface="Aileron" pitchFamily="34" charset="-120"/>
              </a:rPr>
              <a:t>Chain is a strategic number game where players construct chains on a 10x16 board to achieve the highest score. By following specific rules and strategically placing plus signs, players create connected chains with a minimum length of four squares. Each chain's score is based on the square count squared. Valid chains are added to the table, contributing to the player's overall score. With its intuitive gameplay mechanics, Chain provides a challenging and addictive experience that encourages strategic thinking and decision-making. Players of all ages can enjoy the endless possibilities and compete for a spot on the High Score Table.</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573585" y="573063"/>
            <a:ext cx="2571601" cy="571500"/>
          </a:xfrm>
          <a:prstGeom prst="rect">
            <a:avLst/>
          </a:prstGeom>
          <a:noFill/>
          <a:ln/>
        </p:spPr>
        <p:txBody>
          <a:bodyPr wrap="square" lIns="0" tIns="0" rIns="0" bIns="0" rtlCol="0" anchor="t"/>
          <a:lstStyle/>
          <a:p>
            <a:pPr algn="l">
              <a:lnSpc>
                <a:spcPts val="4500"/>
              </a:lnSpc>
            </a:pPr>
            <a:r>
              <a:rPr lang="en-US" sz="3000" b="1" dirty="0">
                <a:solidFill>
                  <a:srgbClr val="121212"/>
                </a:solidFill>
                <a:latin typeface="Aileron" pitchFamily="34" charset="0"/>
                <a:ea typeface="Aileron" pitchFamily="34" charset="-122"/>
                <a:cs typeface="Aileron" pitchFamily="34" charset="-120"/>
              </a:rPr>
              <a:t>REFERENCES</a:t>
            </a:r>
            <a:endParaRPr lang="en-US" sz="3000" dirty="0"/>
          </a:p>
        </p:txBody>
      </p:sp>
      <p:sp>
        <p:nvSpPr>
          <p:cNvPr id="4" name="Text 1"/>
          <p:cNvSpPr/>
          <p:nvPr/>
        </p:nvSpPr>
        <p:spPr>
          <a:xfrm>
            <a:off x="3560205" y="476250"/>
            <a:ext cx="5104209" cy="2926080"/>
          </a:xfrm>
          <a:prstGeom prst="rect">
            <a:avLst/>
          </a:prstGeom>
          <a:noFill/>
          <a:ln/>
        </p:spPr>
        <p:txBody>
          <a:bodyPr wrap="square" lIns="0" tIns="0" rIns="0" bIns="0" rtlCol="0" anchor="t"/>
          <a:lstStyle/>
          <a:p>
            <a:pPr marL="190500" indent="-190500" algn="l">
              <a:lnSpc>
                <a:spcPts val="2880"/>
              </a:lnSpc>
              <a:buSzPct val="100000"/>
              <a:buChar char="•"/>
            </a:pPr>
            <a:r>
              <a:rPr lang="en-US" sz="1800" b="0" dirty="0">
                <a:solidFill>
                  <a:srgbClr val="121212"/>
                </a:solidFill>
                <a:latin typeface="Aileron" pitchFamily="34" charset="0"/>
                <a:ea typeface="Aileron" pitchFamily="34" charset="-122"/>
                <a:cs typeface="Aileron" pitchFamily="34" charset="-120"/>
              </a:rPr>
              <a:t>Herbert Schildt</a:t>
            </a:r>
            <a:r>
              <a:rPr lang="en-US" sz="1800" b="0" i="1" dirty="0">
                <a:solidFill>
                  <a:srgbClr val="121212"/>
                </a:solidFill>
                <a:latin typeface="Aileron" pitchFamily="34" charset="0"/>
                <a:ea typeface="Aileron" pitchFamily="34" charset="-122"/>
                <a:cs typeface="Aileron" pitchFamily="34" charset="-120"/>
              </a:rPr>
              <a:t> The Complete Reference Java Seventh Edition</a:t>
            </a:r>
            <a:endParaRPr lang="en-US" sz="1800" dirty="0"/>
          </a:p>
          <a:p>
            <a:pPr marL="190500" indent="-190500" algn="l">
              <a:lnSpc>
                <a:spcPts val="2880"/>
              </a:lnSpc>
              <a:buSzPct val="100000"/>
              <a:buChar char="•"/>
            </a:pPr>
            <a:r>
              <a:rPr lang="en-US" sz="1800" b="0" i="1" dirty="0">
                <a:solidFill>
                  <a:srgbClr val="121212"/>
                </a:solidFill>
                <a:latin typeface="Aileron" pitchFamily="34" charset="0"/>
                <a:ea typeface="Aileron" pitchFamily="34" charset="-122"/>
                <a:cs typeface="Aileron" pitchFamily="34" charset="-120"/>
              </a:rPr>
              <a:t>C. Thomas Wu an introduction to Object-Oriented Programming with java </a:t>
            </a:r>
            <a:endParaRPr lang="en-US" sz="1800" dirty="0"/>
          </a:p>
          <a:p>
            <a:pPr marL="190500" indent="-190500" algn="l">
              <a:lnSpc>
                <a:spcPts val="2880"/>
              </a:lnSpc>
              <a:buSzPct val="100000"/>
              <a:buChar char="•"/>
            </a:pPr>
            <a:r>
              <a:rPr lang="en-US" sz="1800" b="0" u="sng" dirty="0">
                <a:solidFill>
                  <a:srgbClr val="666666"/>
                </a:solidFill>
                <a:latin typeface="Aileron" pitchFamily="34" charset="0"/>
                <a:ea typeface="Aileron" pitchFamily="34" charset="-122"/>
                <a:cs typeface="Aileron" pitchFamily="34" charset="-120"/>
                <a:hlinkClick r:id="rId3">
                  <a:extLst>
                    <a:ext uri="{A12FA001-AC4F-418D-AE19-62706E023703}">
                      <ahyp:hlinkClr xmlns:ahyp="http://schemas.microsoft.com/office/drawing/2018/hyperlinkcolor" val="tx"/>
                    </a:ext>
                  </a:extLst>
                </a:hlinkClick>
              </a:rPr>
              <a:t>https://www.java.com/tr/</a:t>
            </a:r>
            <a:endParaRPr lang="en-US" sz="1800" dirty="0"/>
          </a:p>
          <a:p>
            <a:pPr marL="190500" indent="-190500" algn="l">
              <a:lnSpc>
                <a:spcPts val="2880"/>
              </a:lnSpc>
              <a:buSzPct val="100000"/>
              <a:buChar char="•"/>
            </a:pPr>
            <a:r>
              <a:rPr lang="en-US" sz="1800" b="0" u="sng" dirty="0">
                <a:solidFill>
                  <a:srgbClr val="666666"/>
                </a:solidFill>
                <a:latin typeface="Aileron" pitchFamily="34" charset="0"/>
                <a:ea typeface="Aileron" pitchFamily="34" charset="-122"/>
                <a:cs typeface="Aileron" pitchFamily="34" charset="-120"/>
                <a:hlinkClick r:id="rId3">
                  <a:extLst>
                    <a:ext uri="{A12FA001-AC4F-418D-AE19-62706E023703}">
                      <ahyp:hlinkClr xmlns:ahyp="http://schemas.microsoft.com/office/drawing/2018/hyperlinkcolor" val="tx"/>
                    </a:ext>
                  </a:extLst>
                </a:hlinkClick>
              </a:rPr>
              <a:t>https://dev.java</a:t>
            </a:r>
            <a:endParaRPr lang="en-US" sz="1800" dirty="0"/>
          </a:p>
          <a:p>
            <a:pPr marL="190500" indent="-190500" algn="l">
              <a:lnSpc>
                <a:spcPts val="2880"/>
              </a:lnSpc>
              <a:buSzPct val="100000"/>
              <a:buChar char="•"/>
            </a:pPr>
            <a:r>
              <a:rPr lang="en-US" sz="1800" b="0" u="sng" dirty="0">
                <a:solidFill>
                  <a:srgbClr val="666666"/>
                </a:solidFill>
                <a:latin typeface="Aileron" pitchFamily="34" charset="0"/>
                <a:ea typeface="Aileron" pitchFamily="34" charset="-122"/>
                <a:cs typeface="Aileron" pitchFamily="34" charset="-120"/>
                <a:hlinkClick r:id="rId3">
                  <a:extLst>
                    <a:ext uri="{A12FA001-AC4F-418D-AE19-62706E023703}">
                      <ahyp:hlinkClr xmlns:ahyp="http://schemas.microsoft.com/office/drawing/2018/hyperlinkcolor" val="tx"/>
                    </a:ext>
                  </a:extLst>
                </a:hlinkClick>
              </a:rPr>
              <a:t>https://www.eclipse.org</a:t>
            </a:r>
            <a:endParaRPr lang="en-US" sz="1800" dirty="0"/>
          </a:p>
          <a:p>
            <a:pPr marL="190500" indent="-190500" algn="l">
              <a:lnSpc>
                <a:spcPts val="2880"/>
              </a:lnSpc>
              <a:buSzPct val="100000"/>
              <a:buChar char="•"/>
            </a:pPr>
            <a:r>
              <a:rPr lang="en-US" sz="1800" b="0" u="sng" dirty="0">
                <a:solidFill>
                  <a:srgbClr val="666666"/>
                </a:solidFill>
                <a:latin typeface="Aileron" pitchFamily="34" charset="0"/>
                <a:ea typeface="Aileron" pitchFamily="34" charset="-122"/>
                <a:cs typeface="Aileron" pitchFamily="34" charset="-120"/>
                <a:hlinkClick r:id="rId3">
                  <a:extLst>
                    <a:ext uri="{A12FA001-AC4F-418D-AE19-62706E023703}">
                      <ahyp:hlinkClr xmlns:ahyp="http://schemas.microsoft.com/office/drawing/2018/hyperlinkcolor" val="tx"/>
                    </a:ext>
                  </a:extLst>
                </a:hlinkClick>
              </a:rPr>
              <a:t>https://pitch.com​</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489389944381-3471b5b30f04?crop=entropy&amp;cs=tinysrgb&amp;fit=max&amp;fm=jpg&amp;ixid=MnwyMTIyMnwwfDF8c2VhcmNofDF8fGphdmElMjBsYW5ndWFnZXxlbnwwfHx8fDE2ODM3MjY1NzY&amp;ixlib=rb-4.0.3&amp;q=80&amp;w=1080"/>
          <p:cNvPicPr>
            <a:picLocks noChangeAspect="1"/>
          </p:cNvPicPr>
          <p:nvPr/>
        </p:nvPicPr>
        <p:blipFill>
          <a:blip r:embed="rId3"/>
          <a:srcRect t="12500" b="50000"/>
          <a:stretch/>
        </p:blipFill>
        <p:spPr>
          <a:xfrm>
            <a:off x="2142" y="2855385"/>
            <a:ext cx="9144000" cy="2286000"/>
          </a:xfrm>
          <a:prstGeom prst="rect">
            <a:avLst/>
          </a:prstGeom>
        </p:spPr>
      </p:pic>
      <p:sp>
        <p:nvSpPr>
          <p:cNvPr id="4" name="Text 0"/>
          <p:cNvSpPr/>
          <p:nvPr/>
        </p:nvSpPr>
        <p:spPr>
          <a:xfrm>
            <a:off x="571500" y="1790329"/>
            <a:ext cx="8096696" cy="571500"/>
          </a:xfrm>
          <a:prstGeom prst="rect">
            <a:avLst/>
          </a:prstGeom>
          <a:noFill/>
          <a:ln/>
        </p:spPr>
        <p:txBody>
          <a:bodyPr wrap="square" lIns="0" tIns="0" rIns="0" bIns="0" rtlCol="0" anchor="b"/>
          <a:lstStyle/>
          <a:p>
            <a:pPr algn="l">
              <a:lnSpc>
                <a:spcPts val="4500"/>
              </a:lnSpc>
            </a:pPr>
            <a:r>
              <a:rPr lang="en-US" sz="4500" b="0" dirty="0">
                <a:solidFill>
                  <a:srgbClr val="121212"/>
                </a:solidFill>
                <a:latin typeface="Aileron" pitchFamily="34" charset="0"/>
                <a:ea typeface="Aileron" pitchFamily="34" charset="-122"/>
                <a:cs typeface="Aileron" pitchFamily="34" charset="-120"/>
              </a:rPr>
              <a:t>Thank you for listening !</a:t>
            </a:r>
            <a:endParaRPr lang="en-US" sz="4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21212"/>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95b68fc-3db0-4545-9a5f-8f687f98b149?pitch-bytes=4403531&amp;pitch-content-type=image%2Fjpeg"/>
          <p:cNvPicPr>
            <a:picLocks noChangeAspect="1"/>
          </p:cNvPicPr>
          <p:nvPr/>
        </p:nvPicPr>
        <p:blipFill>
          <a:blip r:embed="rId3">
            <a:alphaModFix amt="35000"/>
          </a:blip>
          <a:srcRect/>
          <a:stretch/>
        </p:blipFill>
        <p:spPr>
          <a:xfrm>
            <a:off x="0" y="0"/>
            <a:ext cx="9144000" cy="5143500"/>
          </a:xfrm>
          <a:prstGeom prst="rect">
            <a:avLst/>
          </a:prstGeom>
        </p:spPr>
      </p:pic>
      <p:sp>
        <p:nvSpPr>
          <p:cNvPr id="4" name="Text 0"/>
          <p:cNvSpPr/>
          <p:nvPr/>
        </p:nvSpPr>
        <p:spPr>
          <a:xfrm>
            <a:off x="571537" y="147887"/>
            <a:ext cx="8000925" cy="1143000"/>
          </a:xfrm>
          <a:prstGeom prst="rect">
            <a:avLst/>
          </a:prstGeom>
          <a:noFill/>
          <a:ln/>
        </p:spPr>
        <p:txBody>
          <a:bodyPr wrap="square" lIns="0" tIns="0" rIns="0" bIns="0" rtlCol="0" anchor="b"/>
          <a:lstStyle/>
          <a:p>
            <a:pPr algn="l">
              <a:lnSpc>
                <a:spcPts val="9000"/>
              </a:lnSpc>
            </a:pPr>
            <a:r>
              <a:rPr lang="en-US" sz="9000" b="0" dirty="0">
                <a:solidFill>
                  <a:srgbClr val="FFFFFF"/>
                </a:solidFill>
                <a:latin typeface="Aileron" pitchFamily="34" charset="0"/>
                <a:ea typeface="Aileron" pitchFamily="34" charset="-122"/>
                <a:cs typeface="Aileron" pitchFamily="34" charset="-120"/>
              </a:rPr>
              <a:t>OUTLINE</a:t>
            </a:r>
            <a:endParaRPr lang="en-US" sz="9000" dirty="0"/>
          </a:p>
        </p:txBody>
      </p:sp>
      <p:sp>
        <p:nvSpPr>
          <p:cNvPr id="5" name="Text 1"/>
          <p:cNvSpPr/>
          <p:nvPr/>
        </p:nvSpPr>
        <p:spPr>
          <a:xfrm>
            <a:off x="797388" y="1234829"/>
            <a:ext cx="3279725" cy="3566160"/>
          </a:xfrm>
          <a:prstGeom prst="rect">
            <a:avLst/>
          </a:prstGeom>
          <a:noFill/>
          <a:ln/>
        </p:spPr>
        <p:txBody>
          <a:bodyPr wrap="none" lIns="0" tIns="0" rIns="0" bIns="0" rtlCol="0" anchor="t">
            <a:spAutoFit/>
          </a:bodyPr>
          <a:lstStyle/>
          <a:p>
            <a:pPr algn="l">
              <a:lnSpc>
                <a:spcPts val="2160"/>
              </a:lnSpc>
            </a:pPr>
            <a:r>
              <a:rPr lang="en-US" sz="1400" b="0" dirty="0">
                <a:solidFill>
                  <a:srgbClr val="FFFFFF"/>
                </a:solidFill>
                <a:latin typeface="Aileron" pitchFamily="34" charset="0"/>
                <a:ea typeface="Aileron" pitchFamily="34" charset="-122"/>
                <a:cs typeface="Aileron" pitchFamily="34" charset="-120"/>
              </a:rPr>
              <a:t>INTRODUCTION</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PROGRESS SUMMARY</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Requirements</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Task sharing</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Scheduling</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Completed Tasks </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Incomplete Tasks: Reasons, Explanation</a:t>
            </a:r>
            <a:endParaRPr lang="en-US" sz="1350" dirty="0"/>
          </a:p>
          <a:p>
            <a:pPr marL="190500" indent="-190500" algn="l">
              <a:lnSpc>
                <a:spcPts val="2160"/>
              </a:lnSpc>
              <a:buSzPct val="100000"/>
              <a:buChar char="•"/>
            </a:pPr>
            <a:r>
              <a:rPr lang="en-US" sz="1400" b="0" dirty="0">
                <a:solidFill>
                  <a:srgbClr val="FFFFFF"/>
                </a:solidFill>
                <a:latin typeface="Aileron" pitchFamily="34" charset="0"/>
                <a:ea typeface="Aileron" pitchFamily="34" charset="-122"/>
                <a:cs typeface="Aileron" pitchFamily="34" charset="-120"/>
              </a:rPr>
              <a:t>Additional Improvements</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ALGORITHMS AND SOLUTION STRATEGIES</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SCREENSHOTS</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PROBLEMS ENCOUNTERED</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CONCLUSION</a:t>
            </a:r>
            <a:endParaRPr lang="en-US" sz="1350" dirty="0"/>
          </a:p>
          <a:p>
            <a:pPr algn="l">
              <a:lnSpc>
                <a:spcPts val="2160"/>
              </a:lnSpc>
            </a:pPr>
            <a:r>
              <a:rPr lang="en-US" sz="1400" b="0" dirty="0">
                <a:solidFill>
                  <a:srgbClr val="FFFFFF"/>
                </a:solidFill>
                <a:latin typeface="Aileron" pitchFamily="34" charset="0"/>
                <a:ea typeface="Aileron" pitchFamily="34" charset="-122"/>
                <a:cs typeface="Aileron" pitchFamily="34" charset="-120"/>
              </a:rPr>
              <a:t>REFERENCES</a:t>
            </a:r>
            <a:endParaRPr lang="en-US" sz="1350" dirty="0"/>
          </a:p>
        </p:txBody>
      </p:sp>
      <p:pic>
        <p:nvPicPr>
          <p:cNvPr id="6" name="Image 1" descr="https://external-media.api.pitch.com/provider/icons8/fluent/blockchain-technology.svg"/>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600000">
            <a:off x="7469948" y="2433189"/>
            <a:ext cx="1012527" cy="1012527"/>
          </a:xfrm>
          <a:prstGeom prst="rect">
            <a:avLst/>
          </a:prstGeom>
        </p:spPr>
      </p:pic>
      <p:pic>
        <p:nvPicPr>
          <p:cNvPr id="7" name="Image 2" descr="https://external-media.api.pitch.com/provider/icons8/fluent/blockchain-technology.svg"/>
          <p:cNvPicPr>
            <a:picLocks noChangeAspect="1"/>
          </p:cNvPicPr>
          <p:nvPr/>
        </p:nvPicPr>
        <p:blipFill>
          <a:blip r:embed="rId4">
            <a:extLst>
              <a:ext uri="{96DAC541-7B7A-43D3-8B79-37D633B846F1}">
                <asvg:svgBlip xmlns:asvg="http://schemas.microsoft.com/office/drawing/2016/SVG/main" r:embed="rId6"/>
              </a:ext>
            </a:extLst>
          </a:blip>
          <a:srcRect/>
          <a:stretch/>
        </p:blipFill>
        <p:spPr>
          <a:xfrm rot="19500000">
            <a:off x="7387816" y="3691391"/>
            <a:ext cx="454199" cy="454199"/>
          </a:xfrm>
          <a:prstGeom prst="rect">
            <a:avLst/>
          </a:prstGeom>
        </p:spPr>
      </p:pic>
      <p:pic>
        <p:nvPicPr>
          <p:cNvPr id="8" name="Image 3" descr="https://external-media.api.pitch.com/provider/icons8/fluent/blockchain-technology.svg"/>
          <p:cNvPicPr>
            <a:picLocks noChangeAspect="1"/>
          </p:cNvPicPr>
          <p:nvPr/>
        </p:nvPicPr>
        <p:blipFill>
          <a:blip r:embed="rId4">
            <a:extLst>
              <a:ext uri="{96DAC541-7B7A-43D3-8B79-37D633B846F1}">
                <asvg:svgBlip xmlns:asvg="http://schemas.microsoft.com/office/drawing/2016/SVG/main" r:embed="rId7"/>
              </a:ext>
            </a:extLst>
          </a:blip>
          <a:srcRect/>
          <a:stretch/>
        </p:blipFill>
        <p:spPr>
          <a:xfrm rot="21000000">
            <a:off x="6344016" y="2434086"/>
            <a:ext cx="609241" cy="609241"/>
          </a:xfrm>
          <a:prstGeom prst="rect">
            <a:avLst/>
          </a:prstGeom>
        </p:spPr>
      </p:pic>
      <p:pic>
        <p:nvPicPr>
          <p:cNvPr id="9" name="Image 4" descr="https://external-media.api.pitch.com/provider/icons8/fluent/blockchain-technology.svg"/>
          <p:cNvPicPr>
            <a:picLocks noChangeAspect="1"/>
          </p:cNvPicPr>
          <p:nvPr/>
        </p:nvPicPr>
        <p:blipFill>
          <a:blip r:embed="rId4">
            <a:extLst>
              <a:ext uri="{96DAC541-7B7A-43D3-8B79-37D633B846F1}">
                <asvg:svgBlip xmlns:asvg="http://schemas.microsoft.com/office/drawing/2016/SVG/main" r:embed="rId8"/>
              </a:ext>
            </a:extLst>
          </a:blip>
          <a:srcRect/>
          <a:stretch/>
        </p:blipFill>
        <p:spPr>
          <a:xfrm>
            <a:off x="5911076" y="3181352"/>
            <a:ext cx="1481051" cy="1481051"/>
          </a:xfrm>
          <a:prstGeom prst="rect">
            <a:avLst/>
          </a:prstGeom>
        </p:spPr>
      </p:pic>
      <p:pic>
        <p:nvPicPr>
          <p:cNvPr id="10" name="Image 5" descr="https://external-media.api.pitch.com/provider/icons8/fluent/blockchain-technology.svg"/>
          <p:cNvPicPr>
            <a:picLocks noChangeAspect="1"/>
          </p:cNvPicPr>
          <p:nvPr/>
        </p:nvPicPr>
        <p:blipFill>
          <a:blip r:embed="rId4">
            <a:extLst>
              <a:ext uri="{96DAC541-7B7A-43D3-8B79-37D633B846F1}">
                <asvg:svgBlip xmlns:asvg="http://schemas.microsoft.com/office/drawing/2016/SVG/main" r:embed="rId9"/>
              </a:ext>
            </a:extLst>
          </a:blip>
          <a:srcRect/>
          <a:stretch/>
        </p:blipFill>
        <p:spPr>
          <a:xfrm rot="21300000">
            <a:off x="7874976" y="3893034"/>
            <a:ext cx="774456" cy="7744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d3598867-640d-40e6-837a-9d229cfa8135?pitch-bytes=1905342&amp;pitch-content-type=image%2Fjpeg"/>
          <p:cNvPicPr>
            <a:picLocks noChangeAspect="1"/>
          </p:cNvPicPr>
          <p:nvPr/>
        </p:nvPicPr>
        <p:blipFill>
          <a:blip r:embed="rId3"/>
          <a:srcRect/>
          <a:stretch/>
        </p:blipFill>
        <p:spPr>
          <a:xfrm>
            <a:off x="0" y="2332767"/>
            <a:ext cx="9144000" cy="2849671"/>
          </a:xfrm>
          <a:prstGeom prst="rect">
            <a:avLst/>
          </a:prstGeom>
        </p:spPr>
      </p:pic>
      <p:sp>
        <p:nvSpPr>
          <p:cNvPr id="4" name="Text 0"/>
          <p:cNvSpPr/>
          <p:nvPr/>
        </p:nvSpPr>
        <p:spPr>
          <a:xfrm>
            <a:off x="474309" y="473827"/>
            <a:ext cx="8097143" cy="571500"/>
          </a:xfrm>
          <a:prstGeom prst="rect">
            <a:avLst/>
          </a:prstGeom>
          <a:noFill/>
          <a:ln/>
        </p:spPr>
        <p:txBody>
          <a:bodyPr wrap="square" lIns="0" tIns="0" rIns="0" bIns="0" rtlCol="0" anchor="b"/>
          <a:lstStyle/>
          <a:p>
            <a:pPr algn="l">
              <a:lnSpc>
                <a:spcPts val="4500"/>
              </a:lnSpc>
            </a:pPr>
            <a:r>
              <a:rPr lang="en-US" sz="4500" b="0" dirty="0">
                <a:solidFill>
                  <a:srgbClr val="121212"/>
                </a:solidFill>
                <a:latin typeface="Aileron" pitchFamily="34" charset="0"/>
                <a:ea typeface="Aileron" pitchFamily="34" charset="-122"/>
                <a:cs typeface="Aileron" pitchFamily="34" charset="-120"/>
              </a:rPr>
              <a:t>Introduction</a:t>
            </a:r>
            <a:endParaRPr lang="en-US" sz="4500" dirty="0"/>
          </a:p>
        </p:txBody>
      </p:sp>
      <p:pic>
        <p:nvPicPr>
          <p:cNvPr id="5" name="Image 1" descr="https://media4.giphy.com/media/iAt79kxuCkUDTY6Npe/giphy.gif"/>
          <p:cNvPicPr>
            <a:picLocks noChangeAspect="1"/>
          </p:cNvPicPr>
          <p:nvPr/>
        </p:nvPicPr>
        <p:blipFill>
          <a:blip r:embed="rId4"/>
          <a:srcRect t="19494" b="19494"/>
          <a:stretch/>
        </p:blipFill>
        <p:spPr>
          <a:xfrm>
            <a:off x="7155336" y="1138194"/>
            <a:ext cx="1890342" cy="1153331"/>
          </a:xfrm>
          <a:prstGeom prst="rect">
            <a:avLst/>
          </a:prstGeom>
        </p:spPr>
      </p:pic>
      <p:sp>
        <p:nvSpPr>
          <p:cNvPr id="6" name="Text 1"/>
          <p:cNvSpPr/>
          <p:nvPr/>
        </p:nvSpPr>
        <p:spPr>
          <a:xfrm>
            <a:off x="660369" y="3141250"/>
            <a:ext cx="8191426" cy="1152525"/>
          </a:xfrm>
          <a:prstGeom prst="rect">
            <a:avLst/>
          </a:prstGeom>
          <a:noFill/>
          <a:ln/>
        </p:spPr>
        <p:txBody>
          <a:bodyPr wrap="square" lIns="0" tIns="0" rIns="0" bIns="0" rtlCol="0" anchor="t"/>
          <a:lstStyle/>
          <a:p>
            <a:pPr algn="l">
              <a:lnSpc>
                <a:spcPts val="2269"/>
              </a:lnSpc>
            </a:pPr>
            <a:r>
              <a:rPr lang="en-US" sz="2100" b="0" dirty="0">
                <a:solidFill>
                  <a:srgbClr val="FFFFFF"/>
                </a:solidFill>
                <a:latin typeface="Aileron" pitchFamily="34" charset="0"/>
                <a:ea typeface="Aileron" pitchFamily="34" charset="-122"/>
                <a:cs typeface="Aileron" pitchFamily="34" charset="-120"/>
              </a:rPr>
              <a:t>Chain, an exciting and strategic number game that will put your mathematical skills to the test. Our goal with this project was to develop a captivating game where players construct number chains to achieve the highest possible score.</a:t>
            </a:r>
            <a:endParaRPr lang="en-US" sz="206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484417894907-623942c8ee29?crop=entropy&amp;cs=tinysrgb&amp;fit=max&amp;fm=jpg&amp;ixid=MnwyMTIyMnwwfDF8c2VhcmNofDZ8fGphdmF8ZW58MHx8fHwxNjgzNzI1NTYw&amp;ixlib=rb-4.0.3&amp;q=80&amp;w=1080"/>
          <p:cNvPicPr>
            <a:picLocks noChangeAspect="1"/>
          </p:cNvPicPr>
          <p:nvPr/>
        </p:nvPicPr>
        <p:blipFill>
          <a:blip r:embed="rId3"/>
          <a:srcRect l="1386" b="7818"/>
          <a:stretch/>
        </p:blipFill>
        <p:spPr>
          <a:xfrm>
            <a:off x="668426" y="1214288"/>
            <a:ext cx="2379574" cy="1251333"/>
          </a:xfrm>
          <a:prstGeom prst="rect">
            <a:avLst/>
          </a:prstGeom>
        </p:spPr>
      </p:pic>
      <p:pic>
        <p:nvPicPr>
          <p:cNvPr id="4" name="Image 1" descr="https://images.unsplash.com/photo-1565597053257-05e901792330?crop=entropy&amp;cs=tinysrgb&amp;fit=max&amp;fm=jpg&amp;ixid=MnwyMTIyMnwwfDF8c2VhcmNofDMyfHxTQ0hFRFVMRXxlbnwwfHx8fDE2ODM3MjU0NTU&amp;ixlib=rb-4.0.3&amp;q=80&amp;w=1080"/>
          <p:cNvPicPr>
            <a:picLocks noChangeAspect="1"/>
          </p:cNvPicPr>
          <p:nvPr/>
        </p:nvPicPr>
        <p:blipFill>
          <a:blip r:embed="rId4"/>
          <a:srcRect t="38488" b="24147"/>
          <a:stretch/>
        </p:blipFill>
        <p:spPr>
          <a:xfrm>
            <a:off x="6096057" y="1214288"/>
            <a:ext cx="2476500" cy="1233644"/>
          </a:xfrm>
          <a:prstGeom prst="rect">
            <a:avLst/>
          </a:prstGeom>
        </p:spPr>
      </p:pic>
      <p:pic>
        <p:nvPicPr>
          <p:cNvPr id="5" name="Image 2" descr="https://images.unsplash.com/photo-1588239034647-25783cbfcfc1?crop=entropy&amp;cs=tinysrgb&amp;fit=max&amp;fm=jpg&amp;ixid=MnwyMTIyMnwwfDF8c2VhcmNofDJ8fGphdmF8ZW58MHx8fHwxNjgzNzI1NTYw&amp;ixlib=rb-4.0.3&amp;q=80&amp;w=1080"/>
          <p:cNvPicPr>
            <a:picLocks noChangeAspect="1"/>
          </p:cNvPicPr>
          <p:nvPr/>
        </p:nvPicPr>
        <p:blipFill>
          <a:blip r:embed="rId5"/>
          <a:srcRect t="23156" b="38004"/>
          <a:stretch/>
        </p:blipFill>
        <p:spPr>
          <a:xfrm>
            <a:off x="3272728" y="1001100"/>
            <a:ext cx="2598544" cy="1261617"/>
          </a:xfrm>
          <a:prstGeom prst="rect">
            <a:avLst/>
          </a:prstGeom>
        </p:spPr>
      </p:pic>
      <p:sp>
        <p:nvSpPr>
          <p:cNvPr id="6" name="Text 0"/>
          <p:cNvSpPr/>
          <p:nvPr/>
        </p:nvSpPr>
        <p:spPr>
          <a:xfrm>
            <a:off x="619415" y="881459"/>
            <a:ext cx="2474044" cy="25146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REQUIREMENTS</a:t>
            </a:r>
            <a:endParaRPr lang="en-US" sz="1800" dirty="0"/>
          </a:p>
        </p:txBody>
      </p:sp>
      <p:sp>
        <p:nvSpPr>
          <p:cNvPr id="7" name="Text 1"/>
          <p:cNvSpPr/>
          <p:nvPr/>
        </p:nvSpPr>
        <p:spPr>
          <a:xfrm>
            <a:off x="6098161" y="876749"/>
            <a:ext cx="2474416" cy="25146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SCHEDULING</a:t>
            </a:r>
            <a:endParaRPr lang="en-US" sz="1800" dirty="0"/>
          </a:p>
        </p:txBody>
      </p:sp>
      <p:sp>
        <p:nvSpPr>
          <p:cNvPr id="8" name="Text 2"/>
          <p:cNvSpPr/>
          <p:nvPr/>
        </p:nvSpPr>
        <p:spPr>
          <a:xfrm>
            <a:off x="3331279" y="633773"/>
            <a:ext cx="2474044" cy="25146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TASK SHARING</a:t>
            </a:r>
            <a:endParaRPr lang="en-US" sz="1800" dirty="0"/>
          </a:p>
        </p:txBody>
      </p:sp>
      <p:sp>
        <p:nvSpPr>
          <p:cNvPr id="9" name="Text 3"/>
          <p:cNvSpPr/>
          <p:nvPr/>
        </p:nvSpPr>
        <p:spPr>
          <a:xfrm>
            <a:off x="666032" y="241432"/>
            <a:ext cx="7998991" cy="251460"/>
          </a:xfrm>
          <a:prstGeom prst="rect">
            <a:avLst/>
          </a:prstGeom>
          <a:noFill/>
          <a:ln/>
        </p:spPr>
        <p:txBody>
          <a:bodyPr wrap="square" lIns="0" tIns="0" rIns="0" bIns="0" rtlCol="0" anchor="t"/>
          <a:lstStyle/>
          <a:p>
            <a:pPr algn="ctr">
              <a:lnSpc>
                <a:spcPts val="1980"/>
              </a:lnSpc>
            </a:pPr>
            <a:r>
              <a:rPr lang="en-US" sz="1800" b="1" dirty="0">
                <a:solidFill>
                  <a:srgbClr val="121212"/>
                </a:solidFill>
                <a:latin typeface="Aileron" pitchFamily="34" charset="0"/>
                <a:ea typeface="Aileron" pitchFamily="34" charset="-122"/>
                <a:cs typeface="Aileron" pitchFamily="34" charset="-120"/>
              </a:rPr>
              <a:t>PROGRESS SUMMARY</a:t>
            </a:r>
            <a:endParaRPr lang="en-US" sz="1800" dirty="0"/>
          </a:p>
        </p:txBody>
      </p:sp>
      <p:sp>
        <p:nvSpPr>
          <p:cNvPr id="10" name="Text 4"/>
          <p:cNvSpPr/>
          <p:nvPr/>
        </p:nvSpPr>
        <p:spPr>
          <a:xfrm>
            <a:off x="666032" y="2575712"/>
            <a:ext cx="2381622" cy="1920240"/>
          </a:xfrm>
          <a:prstGeom prst="rect">
            <a:avLst/>
          </a:prstGeom>
          <a:noFill/>
          <a:ln/>
        </p:spPr>
        <p:txBody>
          <a:bodyPr wrap="square" lIns="0" tIns="0" rIns="0" bIns="0" rtlCol="0" anchor="t"/>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Eclipse Application</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JAVA: Program Language</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Object Oriented Programming</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Single Linked List</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Multiple Linked List</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Double Linked List</a:t>
            </a:r>
            <a:endParaRPr lang="en-US" sz="1350" dirty="0"/>
          </a:p>
        </p:txBody>
      </p:sp>
      <p:sp>
        <p:nvSpPr>
          <p:cNvPr id="11" name="Text 5"/>
          <p:cNvSpPr/>
          <p:nvPr/>
        </p:nvSpPr>
        <p:spPr>
          <a:xfrm>
            <a:off x="3174600" y="2262717"/>
            <a:ext cx="2787402" cy="3000375"/>
          </a:xfrm>
          <a:prstGeom prst="rect">
            <a:avLst/>
          </a:prstGeom>
          <a:noFill/>
          <a:ln/>
        </p:spPr>
        <p:txBody>
          <a:bodyPr wrap="square" lIns="0" tIns="0" rIns="0" bIns="0" rtlCol="0" anchor="t"/>
          <a:lstStyle/>
          <a:p>
            <a:pPr marL="190500" indent="-190500" algn="just">
              <a:lnSpc>
                <a:spcPts val="1688"/>
              </a:lnSpc>
              <a:buSzPct val="100000"/>
              <a:buChar char="•"/>
            </a:pPr>
            <a:r>
              <a:rPr lang="en-US" sz="1100" b="1" dirty="0">
                <a:solidFill>
                  <a:srgbClr val="121212"/>
                </a:solidFill>
                <a:latin typeface="Aileron" pitchFamily="34" charset="0"/>
                <a:ea typeface="Aileron" pitchFamily="34" charset="-122"/>
                <a:cs typeface="Aileron" pitchFamily="34" charset="-120"/>
              </a:rPr>
              <a:t>BAHADIR: </a:t>
            </a:r>
            <a:r>
              <a:rPr lang="en-US" sz="1100" b="0" dirty="0">
                <a:solidFill>
                  <a:srgbClr val="121212"/>
                </a:solidFill>
                <a:latin typeface="Aileron" pitchFamily="34" charset="0"/>
                <a:ea typeface="Aileron" pitchFamily="34" charset="-122"/>
                <a:cs typeface="Aileron" pitchFamily="34" charset="-120"/>
              </a:rPr>
              <a:t>Basic of the code</a:t>
            </a:r>
            <a:r>
              <a:rPr lang="tr-TR" sz="1100" b="0" dirty="0">
                <a:solidFill>
                  <a:srgbClr val="121212"/>
                </a:solidFill>
                <a:latin typeface="Aileron" pitchFamily="34" charset="0"/>
                <a:ea typeface="Aileron" pitchFamily="34" charset="-122"/>
                <a:cs typeface="Aileron" pitchFamily="34" charset="-120"/>
              </a:rPr>
              <a:t>, Game </a:t>
            </a:r>
            <a:r>
              <a:rPr lang="tr-TR" sz="1100" b="0" dirty="0" err="1">
                <a:solidFill>
                  <a:srgbClr val="121212"/>
                </a:solidFill>
                <a:latin typeface="Aileron" pitchFamily="34" charset="0"/>
                <a:ea typeface="Aileron" pitchFamily="34" charset="-122"/>
                <a:cs typeface="Aileron" pitchFamily="34" charset="-120"/>
              </a:rPr>
              <a:t>Field</a:t>
            </a:r>
            <a:r>
              <a:rPr lang="en-US" sz="1100" b="0" dirty="0">
                <a:solidFill>
                  <a:srgbClr val="121212"/>
                </a:solidFill>
                <a:latin typeface="Aileron" pitchFamily="34" charset="0"/>
                <a:ea typeface="Aileron" pitchFamily="34" charset="-122"/>
                <a:cs typeface="Aileron" pitchFamily="34" charset="-120"/>
              </a:rPr>
              <a:t>,</a:t>
            </a:r>
            <a:r>
              <a:rPr lang="tr-TR" sz="1100" b="0" dirty="0">
                <a:solidFill>
                  <a:srgbClr val="121212"/>
                </a:solidFill>
                <a:latin typeface="Aileron" pitchFamily="34" charset="0"/>
                <a:ea typeface="Aileron" pitchFamily="34" charset="-122"/>
                <a:cs typeface="Aileron" pitchFamily="34" charset="-120"/>
              </a:rPr>
              <a:t> HUD,</a:t>
            </a:r>
            <a:r>
              <a:rPr lang="en-US" sz="1100" b="0" dirty="0">
                <a:solidFill>
                  <a:srgbClr val="121212"/>
                </a:solidFill>
                <a:latin typeface="Aileron" pitchFamily="34" charset="0"/>
                <a:ea typeface="Aileron" pitchFamily="34" charset="-122"/>
                <a:cs typeface="Aileron" pitchFamily="34" charset="-120"/>
              </a:rPr>
              <a:t> Cursor Movement, </a:t>
            </a:r>
            <a:r>
              <a:rPr lang="tr-TR" sz="1100" b="0" dirty="0">
                <a:solidFill>
                  <a:srgbClr val="121212"/>
                </a:solidFill>
                <a:latin typeface="Aileron" pitchFamily="34" charset="0"/>
                <a:ea typeface="Aileron" pitchFamily="34" charset="-122"/>
                <a:cs typeface="Aileron" pitchFamily="34" charset="-120"/>
              </a:rPr>
              <a:t>SLL, </a:t>
            </a:r>
            <a:r>
              <a:rPr lang="en-US" sz="1100" b="0" dirty="0">
                <a:solidFill>
                  <a:srgbClr val="121212"/>
                </a:solidFill>
                <a:latin typeface="Aileron" pitchFamily="34" charset="0"/>
                <a:ea typeface="Aileron" pitchFamily="34" charset="-122"/>
                <a:cs typeface="Aileron" pitchFamily="34" charset="-120"/>
              </a:rPr>
              <a:t>Chain Constructing, Control, Score, </a:t>
            </a:r>
            <a:r>
              <a:rPr lang="tr-TR" sz="1100" b="0" dirty="0" err="1">
                <a:solidFill>
                  <a:srgbClr val="121212"/>
                </a:solidFill>
                <a:latin typeface="Aileron" pitchFamily="34" charset="0"/>
                <a:ea typeface="Aileron" pitchFamily="34" charset="-122"/>
                <a:cs typeface="Aileron" pitchFamily="34" charset="-120"/>
              </a:rPr>
              <a:t>Code</a:t>
            </a:r>
            <a:r>
              <a:rPr lang="tr-TR" sz="1100" b="0" dirty="0">
                <a:solidFill>
                  <a:srgbClr val="121212"/>
                </a:solidFill>
                <a:latin typeface="Aileron" pitchFamily="34" charset="0"/>
                <a:ea typeface="Aileron" pitchFamily="34" charset="-122"/>
                <a:cs typeface="Aileron" pitchFamily="34" charset="-120"/>
              </a:rPr>
              <a:t> </a:t>
            </a:r>
            <a:r>
              <a:rPr lang="tr-TR" sz="1100" b="0" dirty="0" err="1">
                <a:solidFill>
                  <a:srgbClr val="121212"/>
                </a:solidFill>
                <a:latin typeface="Aileron" pitchFamily="34" charset="0"/>
                <a:ea typeface="Aileron" pitchFamily="34" charset="-122"/>
                <a:cs typeface="Aileron" pitchFamily="34" charset="-120"/>
              </a:rPr>
              <a:t>Merging</a:t>
            </a:r>
            <a:endParaRPr lang="en-US" sz="1100" dirty="0"/>
          </a:p>
          <a:p>
            <a:pPr marL="190500" indent="-190500" algn="just">
              <a:lnSpc>
                <a:spcPts val="1688"/>
              </a:lnSpc>
              <a:buSzPct val="100000"/>
              <a:buChar char="•"/>
            </a:pPr>
            <a:r>
              <a:rPr lang="en-US" sz="1100" b="1" dirty="0">
                <a:solidFill>
                  <a:srgbClr val="121212"/>
                </a:solidFill>
                <a:latin typeface="Aileron" pitchFamily="34" charset="0"/>
                <a:ea typeface="Aileron" pitchFamily="34" charset="-122"/>
                <a:cs typeface="Aileron" pitchFamily="34" charset="-120"/>
              </a:rPr>
              <a:t>YASAMIN: </a:t>
            </a:r>
            <a:r>
              <a:rPr lang="en-US" sz="1100" b="0" dirty="0">
                <a:solidFill>
                  <a:srgbClr val="121212"/>
                </a:solidFill>
                <a:latin typeface="Aileron" pitchFamily="34" charset="0"/>
                <a:ea typeface="Aileron" pitchFamily="34" charset="-122"/>
                <a:cs typeface="Aileron" pitchFamily="34" charset="-120"/>
              </a:rPr>
              <a:t>Design of Classes, Menu, Board Game, Screen, Seed, + Movement,</a:t>
            </a:r>
            <a:r>
              <a:rPr lang="tr-TR" sz="1100" b="0" dirty="0">
                <a:solidFill>
                  <a:srgbClr val="121212"/>
                </a:solidFill>
                <a:latin typeface="Aileron" pitchFamily="34" charset="0"/>
                <a:ea typeface="Aileron" pitchFamily="34" charset="-122"/>
                <a:cs typeface="Aileron" pitchFamily="34" charset="-120"/>
              </a:rPr>
              <a:t> DLL,</a:t>
            </a:r>
            <a:r>
              <a:rPr lang="en-US" sz="1100" b="0" dirty="0">
                <a:solidFill>
                  <a:srgbClr val="121212"/>
                </a:solidFill>
                <a:latin typeface="Aileron" pitchFamily="34" charset="0"/>
                <a:ea typeface="Aileron" pitchFamily="34" charset="-122"/>
                <a:cs typeface="Aileron" pitchFamily="34" charset="-120"/>
              </a:rPr>
              <a:t> High score Table, Presentation</a:t>
            </a:r>
            <a:r>
              <a:rPr lang="tr-TR" sz="1100" b="0" dirty="0">
                <a:solidFill>
                  <a:srgbClr val="121212"/>
                </a:solidFill>
                <a:latin typeface="Aileron" pitchFamily="34" charset="0"/>
                <a:ea typeface="Aileron" pitchFamily="34" charset="-122"/>
                <a:cs typeface="Aileron" pitchFamily="34" charset="-120"/>
              </a:rPr>
              <a:t>, </a:t>
            </a:r>
            <a:r>
              <a:rPr lang="tr-TR" sz="1100" b="0" dirty="0" err="1">
                <a:solidFill>
                  <a:srgbClr val="121212"/>
                </a:solidFill>
                <a:latin typeface="Aileron" pitchFamily="34" charset="0"/>
                <a:ea typeface="Aileron" pitchFamily="34" charset="-122"/>
                <a:cs typeface="Aileron" pitchFamily="34" charset="-120"/>
              </a:rPr>
              <a:t>Code</a:t>
            </a:r>
            <a:r>
              <a:rPr lang="tr-TR" sz="1100" b="0" dirty="0">
                <a:solidFill>
                  <a:srgbClr val="121212"/>
                </a:solidFill>
                <a:latin typeface="Aileron" pitchFamily="34" charset="0"/>
                <a:ea typeface="Aileron" pitchFamily="34" charset="-122"/>
                <a:cs typeface="Aileron" pitchFamily="34" charset="-120"/>
              </a:rPr>
              <a:t> </a:t>
            </a:r>
            <a:r>
              <a:rPr lang="tr-TR" sz="1100" b="0" dirty="0" err="1">
                <a:solidFill>
                  <a:srgbClr val="121212"/>
                </a:solidFill>
                <a:latin typeface="Aileron" pitchFamily="34" charset="0"/>
                <a:ea typeface="Aileron" pitchFamily="34" charset="-122"/>
                <a:cs typeface="Aileron" pitchFamily="34" charset="-120"/>
              </a:rPr>
              <a:t>Merging</a:t>
            </a:r>
            <a:endParaRPr lang="en-US" sz="1100" dirty="0"/>
          </a:p>
          <a:p>
            <a:pPr marL="190500" indent="-190500" algn="just">
              <a:lnSpc>
                <a:spcPts val="1688"/>
              </a:lnSpc>
              <a:buSzPct val="100000"/>
              <a:buChar char="•"/>
            </a:pPr>
            <a:r>
              <a:rPr lang="en-US" sz="1100" b="1" dirty="0">
                <a:solidFill>
                  <a:srgbClr val="121212"/>
                </a:solidFill>
                <a:latin typeface="Aileron" pitchFamily="34" charset="0"/>
                <a:ea typeface="Aileron" pitchFamily="34" charset="-122"/>
                <a:cs typeface="Aileron" pitchFamily="34" charset="-120"/>
              </a:rPr>
              <a:t>ABDULLAH:  </a:t>
            </a:r>
            <a:r>
              <a:rPr lang="tr-TR" sz="1100" dirty="0" err="1">
                <a:solidFill>
                  <a:srgbClr val="121212"/>
                </a:solidFill>
                <a:latin typeface="Aileron" pitchFamily="34" charset="0"/>
                <a:ea typeface="Aileron" pitchFamily="34" charset="-122"/>
                <a:cs typeface="Aileron" pitchFamily="34" charset="-120"/>
              </a:rPr>
              <a:t>M</a:t>
            </a:r>
            <a:r>
              <a:rPr lang="tr-TR" sz="1100" b="0" dirty="0" err="1">
                <a:solidFill>
                  <a:srgbClr val="121212"/>
                </a:solidFill>
                <a:latin typeface="Aileron" pitchFamily="34" charset="0"/>
                <a:ea typeface="Aileron" pitchFamily="34" charset="-122"/>
                <a:cs typeface="Aileron" pitchFamily="34" charset="-120"/>
              </a:rPr>
              <a:t>ulti</a:t>
            </a:r>
            <a:r>
              <a:rPr lang="tr-TR" sz="1100" dirty="0" err="1">
                <a:solidFill>
                  <a:srgbClr val="121212"/>
                </a:solidFill>
                <a:latin typeface="Aileron" pitchFamily="34" charset="0"/>
                <a:ea typeface="Aileron" pitchFamily="34" charset="-122"/>
                <a:cs typeface="Aileron" pitchFamily="34" charset="-120"/>
              </a:rPr>
              <a:t>L</a:t>
            </a:r>
            <a:r>
              <a:rPr lang="tr-TR" sz="1100" b="0" dirty="0" err="1">
                <a:solidFill>
                  <a:srgbClr val="121212"/>
                </a:solidFill>
                <a:latin typeface="Aileron" pitchFamily="34" charset="0"/>
                <a:ea typeface="Aileron" pitchFamily="34" charset="-122"/>
                <a:cs typeface="Aileron" pitchFamily="34" charset="-120"/>
              </a:rPr>
              <a:t>inked</a:t>
            </a:r>
            <a:r>
              <a:rPr lang="tr-TR" sz="1100" dirty="0" err="1">
                <a:solidFill>
                  <a:srgbClr val="121212"/>
                </a:solidFill>
                <a:latin typeface="Aileron" pitchFamily="34" charset="0"/>
                <a:ea typeface="Aileron" pitchFamily="34" charset="-122"/>
                <a:cs typeface="Aileron" pitchFamily="34" charset="-120"/>
              </a:rPr>
              <a:t>L</a:t>
            </a:r>
            <a:r>
              <a:rPr lang="tr-TR" sz="1100" b="0" dirty="0" err="1">
                <a:solidFill>
                  <a:srgbClr val="121212"/>
                </a:solidFill>
                <a:latin typeface="Aileron" pitchFamily="34" charset="0"/>
                <a:ea typeface="Aileron" pitchFamily="34" charset="-122"/>
                <a:cs typeface="Aileron" pitchFamily="34" charset="-120"/>
              </a:rPr>
              <a:t>ist</a:t>
            </a:r>
            <a:r>
              <a:rPr lang="tr-TR" sz="1100" b="0" dirty="0">
                <a:solidFill>
                  <a:srgbClr val="121212"/>
                </a:solidFill>
                <a:latin typeface="Aileron" pitchFamily="34" charset="0"/>
                <a:ea typeface="Aileron" pitchFamily="34" charset="-122"/>
                <a:cs typeface="Aileron" pitchFamily="34" charset="-120"/>
              </a:rPr>
              <a:t> </a:t>
            </a:r>
            <a:r>
              <a:rPr lang="tr-TR" sz="1100" dirty="0">
                <a:solidFill>
                  <a:srgbClr val="121212"/>
                </a:solidFill>
                <a:latin typeface="Aileron" pitchFamily="34" charset="0"/>
                <a:ea typeface="Aileron" pitchFamily="34" charset="-122"/>
                <a:cs typeface="Aileron" pitchFamily="34" charset="-120"/>
              </a:rPr>
              <a:t>C</a:t>
            </a:r>
            <a:r>
              <a:rPr lang="tr-TR" sz="1100" b="0" dirty="0">
                <a:solidFill>
                  <a:srgbClr val="121212"/>
                </a:solidFill>
                <a:latin typeface="Aileron" pitchFamily="34" charset="0"/>
                <a:ea typeface="Aileron" pitchFamily="34" charset="-122"/>
                <a:cs typeface="Aileron" pitchFamily="34" charset="-120"/>
              </a:rPr>
              <a:t>lass, C</a:t>
            </a:r>
            <a:r>
              <a:rPr lang="en-US" sz="1100" b="0" dirty="0" err="1">
                <a:solidFill>
                  <a:srgbClr val="121212"/>
                </a:solidFill>
                <a:latin typeface="Aileron" pitchFamily="34" charset="0"/>
                <a:ea typeface="Aileron" pitchFamily="34" charset="-122"/>
                <a:cs typeface="Aileron" pitchFamily="34" charset="-120"/>
              </a:rPr>
              <a:t>hain</a:t>
            </a:r>
            <a:r>
              <a:rPr lang="en-US" sz="1100" b="0" dirty="0">
                <a:solidFill>
                  <a:srgbClr val="121212"/>
                </a:solidFill>
                <a:latin typeface="Aileron" pitchFamily="34" charset="0"/>
                <a:ea typeface="Aileron" pitchFamily="34" charset="-122"/>
                <a:cs typeface="Aileron" pitchFamily="34" charset="-120"/>
              </a:rPr>
              <a:t> Table</a:t>
            </a:r>
            <a:endParaRPr lang="en-US" sz="1100" dirty="0"/>
          </a:p>
          <a:p>
            <a:pPr marL="190500" indent="-190500" algn="just">
              <a:lnSpc>
                <a:spcPts val="1688"/>
              </a:lnSpc>
              <a:buSzPct val="100000"/>
              <a:buChar char="•"/>
            </a:pPr>
            <a:r>
              <a:rPr lang="en-US" sz="1100" b="1" dirty="0">
                <a:solidFill>
                  <a:srgbClr val="121212"/>
                </a:solidFill>
                <a:latin typeface="Aileron" pitchFamily="34" charset="0"/>
                <a:ea typeface="Aileron" pitchFamily="34" charset="-122"/>
                <a:cs typeface="Aileron" pitchFamily="34" charset="-120"/>
              </a:rPr>
              <a:t>TALHA:</a:t>
            </a:r>
            <a:r>
              <a:rPr lang="en-US" sz="1100" b="0" dirty="0">
                <a:solidFill>
                  <a:srgbClr val="121212"/>
                </a:solidFill>
                <a:latin typeface="Aileron" pitchFamily="34" charset="0"/>
                <a:ea typeface="Aileron" pitchFamily="34" charset="-122"/>
                <a:cs typeface="Aileron" pitchFamily="34" charset="-120"/>
              </a:rPr>
              <a:t>  Data Structures and Classes, Game Field,</a:t>
            </a:r>
            <a:r>
              <a:rPr lang="tr-TR" sz="1100" b="0" dirty="0">
                <a:solidFill>
                  <a:srgbClr val="121212"/>
                </a:solidFill>
                <a:latin typeface="Aileron" pitchFamily="34" charset="0"/>
                <a:ea typeface="Aileron" pitchFamily="34" charset="-122"/>
                <a:cs typeface="Aileron" pitchFamily="34" charset="-120"/>
              </a:rPr>
              <a:t> </a:t>
            </a:r>
            <a:r>
              <a:rPr lang="tr-TR" sz="1100" b="0" dirty="0" err="1">
                <a:solidFill>
                  <a:srgbClr val="121212"/>
                </a:solidFill>
                <a:latin typeface="Aileron" pitchFamily="34" charset="0"/>
                <a:ea typeface="Aileron" pitchFamily="34" charset="-122"/>
                <a:cs typeface="Aileron" pitchFamily="34" charset="-120"/>
              </a:rPr>
              <a:t>Chain</a:t>
            </a:r>
            <a:r>
              <a:rPr lang="tr-TR" sz="1100" b="0" dirty="0">
                <a:solidFill>
                  <a:srgbClr val="121212"/>
                </a:solidFill>
                <a:latin typeface="Aileron" pitchFamily="34" charset="0"/>
                <a:ea typeface="Aileron" pitchFamily="34" charset="-122"/>
                <a:cs typeface="Aileron" pitchFamily="34" charset="-120"/>
              </a:rPr>
              <a:t>,</a:t>
            </a:r>
            <a:r>
              <a:rPr lang="en-US" sz="1100" b="0" dirty="0">
                <a:solidFill>
                  <a:srgbClr val="121212"/>
                </a:solidFill>
                <a:latin typeface="Aileron" pitchFamily="34" charset="0"/>
                <a:ea typeface="Aileron" pitchFamily="34" charset="-122"/>
                <a:cs typeface="Aileron" pitchFamily="34" charset="-120"/>
              </a:rPr>
              <a:t> Poster</a:t>
            </a:r>
            <a:endParaRPr lang="en-US" sz="1100" dirty="0"/>
          </a:p>
          <a:p>
            <a:pPr marL="190500" indent="-190500" algn="just">
              <a:lnSpc>
                <a:spcPts val="1688"/>
              </a:lnSpc>
              <a:buSzPct val="100000"/>
              <a:buFontTx/>
              <a:buChar char="•"/>
            </a:pPr>
            <a:r>
              <a:rPr lang="en-US" sz="1100" b="1" dirty="0">
                <a:solidFill>
                  <a:srgbClr val="121212"/>
                </a:solidFill>
                <a:latin typeface="Aileron" pitchFamily="34" charset="0"/>
                <a:ea typeface="Aileron" pitchFamily="34" charset="-122"/>
                <a:cs typeface="Aileron" pitchFamily="34" charset="-120"/>
              </a:rPr>
              <a:t>ELİF: </a:t>
            </a:r>
            <a:r>
              <a:rPr lang="tr-TR" sz="1100" dirty="0">
                <a:solidFill>
                  <a:srgbClr val="121212"/>
                </a:solidFill>
                <a:latin typeface="Aileron" pitchFamily="34" charset="0"/>
                <a:ea typeface="Aileron" pitchFamily="34" charset="-122"/>
                <a:cs typeface="Aileron" pitchFamily="34" charset="-120"/>
              </a:rPr>
              <a:t>C</a:t>
            </a:r>
            <a:r>
              <a:rPr lang="en-US" sz="1100" b="0" dirty="0">
                <a:solidFill>
                  <a:srgbClr val="121212"/>
                </a:solidFill>
                <a:latin typeface="Aileron" pitchFamily="34" charset="0"/>
                <a:ea typeface="Aileron" pitchFamily="34" charset="-122"/>
                <a:cs typeface="Aileron" pitchFamily="34" charset="-120"/>
              </a:rPr>
              <a:t>lass design ,Chain table</a:t>
            </a:r>
            <a:r>
              <a:rPr lang="tr-TR" sz="1100" b="0" dirty="0">
                <a:solidFill>
                  <a:srgbClr val="121212"/>
                </a:solidFill>
                <a:latin typeface="Aileron" pitchFamily="34" charset="0"/>
                <a:ea typeface="Aileron" pitchFamily="34" charset="-122"/>
                <a:cs typeface="Aileron" pitchFamily="34" charset="-120"/>
              </a:rPr>
              <a:t>,</a:t>
            </a:r>
            <a:r>
              <a:rPr lang="en-US" sz="1100" b="0" dirty="0">
                <a:solidFill>
                  <a:srgbClr val="121212"/>
                </a:solidFill>
                <a:latin typeface="Aileron" pitchFamily="34" charset="0"/>
                <a:ea typeface="Aileron" pitchFamily="34" charset="-122"/>
                <a:cs typeface="Aileron" pitchFamily="34" charset="-120"/>
              </a:rPr>
              <a:t> </a:t>
            </a:r>
            <a:r>
              <a:rPr lang="tr-TR" sz="1100" dirty="0">
                <a:solidFill>
                  <a:srgbClr val="121212"/>
                </a:solidFill>
                <a:latin typeface="Aileron" pitchFamily="34" charset="0"/>
                <a:ea typeface="Aileron" pitchFamily="34" charset="-122"/>
                <a:cs typeface="Aileron" pitchFamily="34" charset="-120"/>
              </a:rPr>
              <a:t>H</a:t>
            </a:r>
            <a:r>
              <a:rPr lang="en-US" sz="1100" b="0" dirty="0" err="1">
                <a:solidFill>
                  <a:srgbClr val="121212"/>
                </a:solidFill>
                <a:latin typeface="Aileron" pitchFamily="34" charset="0"/>
                <a:ea typeface="Aileron" pitchFamily="34" charset="-122"/>
                <a:cs typeface="Aileron" pitchFamily="34" charset="-120"/>
              </a:rPr>
              <a:t>ighscore</a:t>
            </a:r>
            <a:r>
              <a:rPr lang="en-US" sz="1100" b="0" dirty="0">
                <a:solidFill>
                  <a:srgbClr val="121212"/>
                </a:solidFill>
                <a:latin typeface="Aileron" pitchFamily="34" charset="0"/>
                <a:ea typeface="Aileron" pitchFamily="34" charset="-122"/>
                <a:cs typeface="Aileron" pitchFamily="34" charset="-120"/>
              </a:rPr>
              <a:t> table</a:t>
            </a:r>
            <a:endParaRPr lang="en-US" sz="1100" dirty="0"/>
          </a:p>
          <a:p>
            <a:pPr algn="l">
              <a:lnSpc>
                <a:spcPts val="1688"/>
              </a:lnSpc>
            </a:pPr>
            <a:endParaRPr lang="en-US" sz="1350" dirty="0"/>
          </a:p>
        </p:txBody>
      </p:sp>
      <p:sp>
        <p:nvSpPr>
          <p:cNvPr id="12" name="Text 6"/>
          <p:cNvSpPr/>
          <p:nvPr/>
        </p:nvSpPr>
        <p:spPr>
          <a:xfrm>
            <a:off x="6098537" y="2496114"/>
            <a:ext cx="2568997" cy="2468880"/>
          </a:xfrm>
          <a:prstGeom prst="rect">
            <a:avLst/>
          </a:prstGeom>
          <a:noFill/>
          <a:ln/>
        </p:spPr>
        <p:txBody>
          <a:bodyPr wrap="square" lIns="0" tIns="0" rIns="0" bIns="0" rtlCol="0" anchor="t"/>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Week 1:</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Design of classes, data structures. Screen. Menu. Board initialization.​</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Week 2:</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Chain constructing. Chain control. Scoring. Updating board.​</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Week 3: </a:t>
            </a:r>
            <a:r>
              <a:rPr lang="en-US" sz="1200" b="0" dirty="0">
                <a:solidFill>
                  <a:srgbClr val="121212"/>
                </a:solidFill>
                <a:latin typeface="Aileron" pitchFamily="34" charset="0"/>
                <a:ea typeface="Aileron" pitchFamily="34" charset="-122"/>
                <a:cs typeface="Aileron" pitchFamily="34" charset="-120"/>
              </a:rPr>
              <a:t>Table. High Score Table. Remaining parts of the game, debugging/testing.</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484417894907-623942c8ee29?crop=entropy&amp;cs=tinysrgb&amp;fit=max&amp;fm=jpg&amp;ixid=MnwyMTIyMnwwfDF8c2VhcmNofDZ8fGphdmF8ZW58MHx8fHwxNjgzNzI1NTYw&amp;ixlib=rb-4.0.3&amp;q=80&amp;w=1080"/>
          <p:cNvPicPr>
            <a:picLocks noChangeAspect="1"/>
          </p:cNvPicPr>
          <p:nvPr/>
        </p:nvPicPr>
        <p:blipFill>
          <a:blip r:embed="rId3"/>
          <a:srcRect l="1386"/>
          <a:stretch/>
        </p:blipFill>
        <p:spPr>
          <a:xfrm>
            <a:off x="668426" y="1546406"/>
            <a:ext cx="2379574" cy="1357462"/>
          </a:xfrm>
          <a:prstGeom prst="rect">
            <a:avLst/>
          </a:prstGeom>
        </p:spPr>
      </p:pic>
      <p:pic>
        <p:nvPicPr>
          <p:cNvPr id="4" name="Image 1" descr="https://images.unsplash.com/photo-1487058792275-0ad4aaf24ca7?crop=entropy&amp;cs=tinysrgb&amp;fit=max&amp;fm=jpg&amp;ixid=MnwyMTIyMnwwfDF8c2VhcmNofDIwfHxqYXZhJTIwfGVufDB8fHx8MTY4MzcyNjI1OQ&amp;ixlib=rb-4.0.3&amp;q=80&amp;w=1080"/>
          <p:cNvPicPr>
            <a:picLocks noChangeAspect="1"/>
          </p:cNvPicPr>
          <p:nvPr/>
        </p:nvPicPr>
        <p:blipFill>
          <a:blip r:embed="rId4"/>
          <a:srcRect t="9130" b="8649"/>
          <a:stretch/>
        </p:blipFill>
        <p:spPr>
          <a:xfrm>
            <a:off x="6096057" y="1546406"/>
            <a:ext cx="2476500" cy="1357462"/>
          </a:xfrm>
          <a:prstGeom prst="rect">
            <a:avLst/>
          </a:prstGeom>
        </p:spPr>
      </p:pic>
      <p:pic>
        <p:nvPicPr>
          <p:cNvPr id="5" name="Image 2" descr="https://images.unsplash.com/photo-1588239034647-25783cbfcfc1?crop=entropy&amp;cs=tinysrgb&amp;fit=max&amp;fm=jpg&amp;ixid=MnwyMTIyMnwwfDF8c2VhcmNofDJ8fGphdmF8ZW58MHx8fHwxNjgzNzI1NTYw&amp;ixlib=rb-4.0.3&amp;q=80&amp;w=1080"/>
          <p:cNvPicPr>
            <a:picLocks noChangeAspect="1"/>
          </p:cNvPicPr>
          <p:nvPr/>
        </p:nvPicPr>
        <p:blipFill>
          <a:blip r:embed="rId5"/>
          <a:srcRect t="22523" b="18957"/>
          <a:stretch/>
        </p:blipFill>
        <p:spPr>
          <a:xfrm>
            <a:off x="3338370" y="1878524"/>
            <a:ext cx="2476500" cy="1811545"/>
          </a:xfrm>
          <a:prstGeom prst="rect">
            <a:avLst/>
          </a:prstGeom>
        </p:spPr>
      </p:pic>
      <p:sp>
        <p:nvSpPr>
          <p:cNvPr id="6" name="Text 0"/>
          <p:cNvSpPr/>
          <p:nvPr/>
        </p:nvSpPr>
        <p:spPr>
          <a:xfrm>
            <a:off x="621078" y="881459"/>
            <a:ext cx="2474044" cy="25146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COMPLETED TASAK</a:t>
            </a:r>
            <a:endParaRPr lang="en-US" sz="1800" dirty="0"/>
          </a:p>
        </p:txBody>
      </p:sp>
      <p:sp>
        <p:nvSpPr>
          <p:cNvPr id="7" name="Text 1"/>
          <p:cNvSpPr/>
          <p:nvPr/>
        </p:nvSpPr>
        <p:spPr>
          <a:xfrm>
            <a:off x="6098161" y="876749"/>
            <a:ext cx="2474416" cy="25146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Additional Improvements</a:t>
            </a:r>
            <a:endParaRPr lang="en-US" sz="1800" dirty="0"/>
          </a:p>
        </p:txBody>
      </p:sp>
      <p:sp>
        <p:nvSpPr>
          <p:cNvPr id="8" name="Text 2"/>
          <p:cNvSpPr/>
          <p:nvPr/>
        </p:nvSpPr>
        <p:spPr>
          <a:xfrm>
            <a:off x="3329187" y="1075864"/>
            <a:ext cx="2474044" cy="502920"/>
          </a:xfrm>
          <a:prstGeom prst="rect">
            <a:avLst/>
          </a:prstGeom>
          <a:noFill/>
          <a:ln/>
        </p:spPr>
        <p:txBody>
          <a:bodyPr wrap="square" lIns="0" tIns="0" rIns="0" bIns="0" rtlCol="0" anchor="t"/>
          <a:lstStyle/>
          <a:p>
            <a:pPr algn="ctr">
              <a:lnSpc>
                <a:spcPts val="1980"/>
              </a:lnSpc>
            </a:pPr>
            <a:r>
              <a:rPr lang="en-US" sz="1800" b="0" dirty="0">
                <a:solidFill>
                  <a:srgbClr val="121212"/>
                </a:solidFill>
                <a:latin typeface="Aileron" pitchFamily="34" charset="0"/>
                <a:ea typeface="Aileron" pitchFamily="34" charset="-122"/>
                <a:cs typeface="Aileron" pitchFamily="34" charset="-120"/>
              </a:rPr>
              <a:t>INCOMPLETED TASAKS: Reasons, Explanation</a:t>
            </a:r>
            <a:endParaRPr lang="en-US" sz="1800" dirty="0"/>
          </a:p>
        </p:txBody>
      </p:sp>
      <p:sp>
        <p:nvSpPr>
          <p:cNvPr id="9" name="Text 3"/>
          <p:cNvSpPr/>
          <p:nvPr/>
        </p:nvSpPr>
        <p:spPr>
          <a:xfrm>
            <a:off x="621078" y="351760"/>
            <a:ext cx="7998991" cy="251460"/>
          </a:xfrm>
          <a:prstGeom prst="rect">
            <a:avLst/>
          </a:prstGeom>
          <a:noFill/>
          <a:ln/>
        </p:spPr>
        <p:txBody>
          <a:bodyPr wrap="square" lIns="0" tIns="0" rIns="0" bIns="0" rtlCol="0" anchor="t"/>
          <a:lstStyle/>
          <a:p>
            <a:pPr algn="ctr">
              <a:lnSpc>
                <a:spcPts val="1980"/>
              </a:lnSpc>
            </a:pPr>
            <a:r>
              <a:rPr lang="en-US" sz="1800" b="1" dirty="0">
                <a:solidFill>
                  <a:srgbClr val="121212"/>
                </a:solidFill>
                <a:latin typeface="Aileron" pitchFamily="34" charset="0"/>
                <a:ea typeface="Aileron" pitchFamily="34" charset="-122"/>
                <a:cs typeface="Aileron" pitchFamily="34" charset="-120"/>
              </a:rPr>
              <a:t>PROGRESS SUMMARY</a:t>
            </a:r>
            <a:endParaRPr lang="en-US" sz="1800" dirty="0"/>
          </a:p>
        </p:txBody>
      </p:sp>
      <p:sp>
        <p:nvSpPr>
          <p:cNvPr id="10" name="Text 4"/>
          <p:cNvSpPr/>
          <p:nvPr/>
        </p:nvSpPr>
        <p:spPr>
          <a:xfrm>
            <a:off x="666032" y="3014582"/>
            <a:ext cx="2456036" cy="1920240"/>
          </a:xfrm>
          <a:prstGeom prst="rect">
            <a:avLst/>
          </a:prstGeom>
          <a:noFill/>
          <a:ln/>
        </p:spPr>
        <p:txBody>
          <a:bodyPr wrap="none" lIns="0" tIns="0" rIns="0" bIns="0" rtlCol="0" anchor="t">
            <a:spAutoFit/>
          </a:bodyPr>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Menu</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Board initialization</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Chain Construction, Control</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Scoring</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Updating Board</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Table</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High Score Table</a:t>
            </a:r>
            <a:endParaRPr lang="en-US" sz="1350" dirty="0"/>
          </a:p>
        </p:txBody>
      </p:sp>
      <p:sp>
        <p:nvSpPr>
          <p:cNvPr id="11" name="Text 5"/>
          <p:cNvSpPr/>
          <p:nvPr/>
        </p:nvSpPr>
        <p:spPr>
          <a:xfrm>
            <a:off x="3334839" y="3844878"/>
            <a:ext cx="2479774" cy="548640"/>
          </a:xfrm>
          <a:prstGeom prst="rect">
            <a:avLst/>
          </a:prstGeom>
          <a:noFill/>
          <a:ln/>
        </p:spPr>
        <p:txBody>
          <a:bodyPr wrap="square" lIns="0" tIns="0" rIns="0" bIns="0" rtlCol="0" anchor="t"/>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Every task has been done according to the plan.</a:t>
            </a:r>
            <a:endParaRPr lang="en-US" sz="1350" dirty="0"/>
          </a:p>
        </p:txBody>
      </p:sp>
      <p:sp>
        <p:nvSpPr>
          <p:cNvPr id="12" name="Text 6"/>
          <p:cNvSpPr/>
          <p:nvPr/>
        </p:nvSpPr>
        <p:spPr>
          <a:xfrm>
            <a:off x="6051091" y="3014582"/>
            <a:ext cx="2568997" cy="822960"/>
          </a:xfrm>
          <a:prstGeom prst="rect">
            <a:avLst/>
          </a:prstGeom>
          <a:noFill/>
          <a:ln/>
        </p:spPr>
        <p:txBody>
          <a:bodyPr wrap="square" lIns="0" tIns="0" rIns="0" bIns="0" rtlCol="0" anchor="t"/>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No additional improvement has been added to the project.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498050108023-c5249f4df085?crop=entropy&amp;cs=tinysrgb&amp;fit=max&amp;fm=jpg&amp;ixid=MnwyMTIyMnwwfDF8c2VhcmNofDV8fGphdmF8ZW58MHx8fHwxNjgzNzI1NTYw&amp;ixlib=rb-4.0.3&amp;q=80&amp;w=1080"/>
          <p:cNvPicPr>
            <a:picLocks noChangeAspect="1"/>
          </p:cNvPicPr>
          <p:nvPr/>
        </p:nvPicPr>
        <p:blipFill>
          <a:blip r:embed="rId3"/>
          <a:srcRect l="28874" r="29506"/>
          <a:stretch/>
        </p:blipFill>
        <p:spPr>
          <a:xfrm>
            <a:off x="0" y="0"/>
            <a:ext cx="3216053" cy="5143500"/>
          </a:xfrm>
          <a:prstGeom prst="rect">
            <a:avLst/>
          </a:prstGeom>
        </p:spPr>
      </p:pic>
      <p:sp>
        <p:nvSpPr>
          <p:cNvPr id="4" name="Text 0"/>
          <p:cNvSpPr/>
          <p:nvPr/>
        </p:nvSpPr>
        <p:spPr>
          <a:xfrm>
            <a:off x="3688184" y="231566"/>
            <a:ext cx="5037311" cy="881063"/>
          </a:xfrm>
          <a:prstGeom prst="rect">
            <a:avLst/>
          </a:prstGeom>
          <a:noFill/>
          <a:ln/>
        </p:spPr>
        <p:txBody>
          <a:bodyPr wrap="square" lIns="0" tIns="0" rIns="0" bIns="0" rtlCol="0" anchor="t"/>
          <a:lstStyle/>
          <a:p>
            <a:pPr algn="l">
              <a:lnSpc>
                <a:spcPts val="3375"/>
              </a:lnSpc>
            </a:pPr>
            <a:r>
              <a:rPr lang="en-US" sz="1900" b="1" dirty="0">
                <a:solidFill>
                  <a:srgbClr val="121212"/>
                </a:solidFill>
                <a:latin typeface="Anybody" pitchFamily="34" charset="0"/>
                <a:ea typeface="Anybody" pitchFamily="34" charset="-122"/>
                <a:cs typeface="Anybody" pitchFamily="34" charset="-120"/>
              </a:rPr>
              <a:t>ALGORITHMS AND SOLUTION STRATEGIES</a:t>
            </a:r>
            <a:endParaRPr lang="en-US" sz="2250" dirty="0"/>
          </a:p>
          <a:p>
            <a:pPr algn="l">
              <a:lnSpc>
                <a:spcPts val="3375"/>
              </a:lnSpc>
            </a:pPr>
            <a:endParaRPr lang="en-US" sz="2250" dirty="0"/>
          </a:p>
        </p:txBody>
      </p:sp>
      <p:sp>
        <p:nvSpPr>
          <p:cNvPr id="5" name="Text 1"/>
          <p:cNvSpPr/>
          <p:nvPr/>
        </p:nvSpPr>
        <p:spPr>
          <a:xfrm>
            <a:off x="3340037" y="887445"/>
            <a:ext cx="5727427" cy="3886200"/>
          </a:xfrm>
          <a:prstGeom prst="rect">
            <a:avLst/>
          </a:prstGeom>
          <a:noFill/>
          <a:ln/>
        </p:spPr>
        <p:txBody>
          <a:bodyPr wrap="square" lIns="0" tIns="0" rIns="0" bIns="0" rtlCol="0" anchor="t"/>
          <a:lstStyle/>
          <a:p>
            <a:pPr algn="l">
              <a:lnSpc>
                <a:spcPts val="1800"/>
              </a:lnSpc>
            </a:pPr>
            <a:r>
              <a:rPr lang="en-US" sz="1200" b="1" dirty="0">
                <a:solidFill>
                  <a:srgbClr val="121212"/>
                </a:solidFill>
                <a:latin typeface="Söhne" pitchFamily="34" charset="0"/>
                <a:ea typeface="Söhne" pitchFamily="34" charset="-122"/>
                <a:cs typeface="Söhne" pitchFamily="34" charset="-120"/>
              </a:rPr>
              <a:t>Game Initialization:</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Fill the 10x16 board with numbers 1, 2, 3, or 4 randomly and equally with space between them.</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Optionally, allow the player to set a random number seed for consistent gameplay.</a:t>
            </a:r>
            <a:endParaRPr lang="en-US" sz="1200" dirty="0"/>
          </a:p>
          <a:p>
            <a:pPr algn="l">
              <a:lnSpc>
                <a:spcPts val="1800"/>
              </a:lnSpc>
            </a:pPr>
            <a:r>
              <a:rPr lang="en-US" sz="1200" b="1" dirty="0">
                <a:solidFill>
                  <a:srgbClr val="121212"/>
                </a:solidFill>
                <a:latin typeface="Söhne" pitchFamily="34" charset="0"/>
                <a:ea typeface="Söhne" pitchFamily="34" charset="-122"/>
                <a:cs typeface="Söhne" pitchFamily="34" charset="-120"/>
              </a:rPr>
              <a:t>Game Mechanism:</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Strategic construction of chains using plus signs in each round.</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Chain rules: one chain per round, connected squares with plus signs, 1 difference between neighboring squares, minimum of four squares.</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Chain score is calculated as n^2, where n is the number of elements in the chain.</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Valid chains are added to the table, disappear from the board, and contribute to the player's overall score.</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The game ends if the chain is incorrect or too short.</a:t>
            </a:r>
            <a:endParaRPr lang="en-US" sz="1200" dirty="0"/>
          </a:p>
          <a:p>
            <a:pPr algn="l">
              <a:lnSpc>
                <a:spcPts val="1800"/>
              </a:lnSpc>
            </a:pPr>
            <a:r>
              <a:rPr lang="en-US" sz="1200" b="1" dirty="0">
                <a:solidFill>
                  <a:srgbClr val="121212"/>
                </a:solidFill>
                <a:latin typeface="Söhne" pitchFamily="34" charset="0"/>
                <a:ea typeface="Söhne" pitchFamily="34" charset="-122"/>
                <a:cs typeface="Söhne" pitchFamily="34" charset="-120"/>
              </a:rPr>
              <a:t>End of the Game and High Score Table:</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The player can exit the game by pressing the E key.</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After the game concludes, the High Score Table is displayed in descending order, showcasing the top scores achieved by players.</a:t>
            </a:r>
            <a:endParaRPr lang="en-US" sz="1200" dirty="0"/>
          </a:p>
          <a:p>
            <a:pPr marL="190500" indent="-190500" algn="l">
              <a:lnSpc>
                <a:spcPts val="1800"/>
              </a:lnSpc>
              <a:buSzPct val="100000"/>
              <a:buChar char="•"/>
            </a:pPr>
            <a:r>
              <a:rPr lang="en-US" sz="1200" b="0" dirty="0">
                <a:solidFill>
                  <a:srgbClr val="121212"/>
                </a:solidFill>
                <a:latin typeface="Aileron" pitchFamily="34" charset="0"/>
                <a:ea typeface="Aileron" pitchFamily="34" charset="-122"/>
                <a:cs typeface="Aileron" pitchFamily="34" charset="-120"/>
              </a:rPr>
              <a:t>The default High Score Table is stored in the "highscore.txt" file, in descending order.</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 0" descr="https://images.unsplash.com/photo-1498050108023-c5249f4df085?crop=entropy&amp;cs=tinysrgb&amp;fit=max&amp;fm=jpg&amp;ixid=MnwyMTIyMnwwfDF8c2VhcmNofDV8fGphdmF8ZW58MHx8fHwxNjgzNzI1NTYw&amp;ixlib=rb-4.0.3&amp;q=80&amp;w=1080"/>
          <p:cNvPicPr>
            <a:picLocks noChangeAspect="1"/>
          </p:cNvPicPr>
          <p:nvPr/>
        </p:nvPicPr>
        <p:blipFill>
          <a:blip r:embed="rId3"/>
          <a:srcRect l="28874" r="29506"/>
          <a:stretch/>
        </p:blipFill>
        <p:spPr>
          <a:xfrm>
            <a:off x="0" y="0"/>
            <a:ext cx="3216053" cy="5143500"/>
          </a:xfrm>
          <a:prstGeom prst="rect">
            <a:avLst/>
          </a:prstGeom>
        </p:spPr>
      </p:pic>
      <p:sp>
        <p:nvSpPr>
          <p:cNvPr id="4" name="Text 0"/>
          <p:cNvSpPr/>
          <p:nvPr/>
        </p:nvSpPr>
        <p:spPr>
          <a:xfrm>
            <a:off x="3688184" y="231566"/>
            <a:ext cx="5037311" cy="881063"/>
          </a:xfrm>
          <a:prstGeom prst="rect">
            <a:avLst/>
          </a:prstGeom>
          <a:noFill/>
          <a:ln/>
        </p:spPr>
        <p:txBody>
          <a:bodyPr wrap="square" lIns="0" tIns="0" rIns="0" bIns="0" rtlCol="0" anchor="t"/>
          <a:lstStyle/>
          <a:p>
            <a:pPr algn="l">
              <a:lnSpc>
                <a:spcPts val="3375"/>
              </a:lnSpc>
            </a:pPr>
            <a:r>
              <a:rPr lang="en-US" sz="1900" b="1" dirty="0">
                <a:solidFill>
                  <a:srgbClr val="121212"/>
                </a:solidFill>
                <a:latin typeface="Anybody" pitchFamily="34" charset="0"/>
                <a:ea typeface="Anybody" pitchFamily="34" charset="-122"/>
                <a:cs typeface="Anybody" pitchFamily="34" charset="-120"/>
              </a:rPr>
              <a:t>ALGORITHMS AND SOLUTION STRATEGIES</a:t>
            </a:r>
            <a:endParaRPr lang="en-US" sz="2250" dirty="0"/>
          </a:p>
          <a:p>
            <a:pPr algn="l">
              <a:lnSpc>
                <a:spcPts val="3375"/>
              </a:lnSpc>
            </a:pPr>
            <a:endParaRPr lang="en-US" sz="2250" dirty="0"/>
          </a:p>
        </p:txBody>
      </p:sp>
      <p:pic>
        <p:nvPicPr>
          <p:cNvPr id="6" name="Picture 5" descr="A picture containing screenshot, text, font, diagram&#10;&#10;Description automatically generated">
            <a:extLst>
              <a:ext uri="{FF2B5EF4-FFF2-40B4-BE49-F238E27FC236}">
                <a16:creationId xmlns:a16="http://schemas.microsoft.com/office/drawing/2014/main" id="{C6E71413-50D6-D8A3-2FB2-217D19C7593E}"/>
              </a:ext>
            </a:extLst>
          </p:cNvPr>
          <p:cNvPicPr>
            <a:picLocks noChangeAspect="1"/>
          </p:cNvPicPr>
          <p:nvPr/>
        </p:nvPicPr>
        <p:blipFill>
          <a:blip r:embed="rId4"/>
          <a:stretch>
            <a:fillRect/>
          </a:stretch>
        </p:blipFill>
        <p:spPr>
          <a:xfrm>
            <a:off x="3420310" y="1112629"/>
            <a:ext cx="5551123" cy="3122507"/>
          </a:xfrm>
          <a:prstGeom prst="rect">
            <a:avLst/>
          </a:prstGeom>
        </p:spPr>
      </p:pic>
    </p:spTree>
    <p:extLst>
      <p:ext uri="{BB962C8B-B14F-4D97-AF65-F5344CB8AC3E}">
        <p14:creationId xmlns:p14="http://schemas.microsoft.com/office/powerpoint/2010/main" val="391354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171a5312-7459-43a1-b5df-a2a4fb0f17e9?pitch-bytes=1425101&amp;pitch-content-type=image%2Fjpeg"/>
          <p:cNvPicPr>
            <a:picLocks noChangeAspect="1"/>
          </p:cNvPicPr>
          <p:nvPr/>
        </p:nvPicPr>
        <p:blipFill>
          <a:blip r:embed="rId3"/>
          <a:srcRect l="4371" r="4371"/>
          <a:stretch/>
        </p:blipFill>
        <p:spPr>
          <a:xfrm>
            <a:off x="0" y="0"/>
            <a:ext cx="5738164" cy="5143500"/>
          </a:xfrm>
          <a:prstGeom prst="rect">
            <a:avLst/>
          </a:prstGeom>
        </p:spPr>
      </p:pic>
      <p:sp>
        <p:nvSpPr>
          <p:cNvPr id="4" name="Text 0"/>
          <p:cNvSpPr/>
          <p:nvPr/>
        </p:nvSpPr>
        <p:spPr>
          <a:xfrm>
            <a:off x="6060690" y="476166"/>
            <a:ext cx="2782342" cy="571500"/>
          </a:xfrm>
          <a:prstGeom prst="rect">
            <a:avLst/>
          </a:prstGeom>
          <a:noFill/>
          <a:ln/>
        </p:spPr>
        <p:txBody>
          <a:bodyPr wrap="square" lIns="0" tIns="0" rIns="0" bIns="0" rtlCol="0" anchor="t"/>
          <a:lstStyle/>
          <a:p>
            <a:pPr algn="l">
              <a:lnSpc>
                <a:spcPts val="4500"/>
              </a:lnSpc>
            </a:pPr>
            <a:r>
              <a:rPr lang="en-US" sz="3000" b="1" dirty="0">
                <a:solidFill>
                  <a:srgbClr val="121212"/>
                </a:solidFill>
                <a:latin typeface="Aileron" pitchFamily="34" charset="0"/>
                <a:ea typeface="Aileron" pitchFamily="34" charset="-122"/>
                <a:cs typeface="Aileron" pitchFamily="34" charset="-120"/>
              </a:rPr>
              <a:t>SCREENSHOTS</a:t>
            </a:r>
            <a:endParaRPr lang="en-US" sz="3000" dirty="0"/>
          </a:p>
        </p:txBody>
      </p:sp>
      <p:pic>
        <p:nvPicPr>
          <p:cNvPr id="5" name="Picture 4">
            <a:extLst>
              <a:ext uri="{FF2B5EF4-FFF2-40B4-BE49-F238E27FC236}">
                <a16:creationId xmlns:a16="http://schemas.microsoft.com/office/drawing/2014/main" id="{45BC9243-18BA-A448-B880-353FBCED866B}"/>
              </a:ext>
            </a:extLst>
          </p:cNvPr>
          <p:cNvPicPr>
            <a:picLocks noChangeAspect="1"/>
          </p:cNvPicPr>
          <p:nvPr/>
        </p:nvPicPr>
        <p:blipFill>
          <a:blip r:embed="rId4"/>
          <a:stretch>
            <a:fillRect/>
          </a:stretch>
        </p:blipFill>
        <p:spPr>
          <a:xfrm>
            <a:off x="6113501" y="1105365"/>
            <a:ext cx="2235045" cy="1733647"/>
          </a:xfrm>
          <a:prstGeom prst="rect">
            <a:avLst/>
          </a:prstGeom>
        </p:spPr>
      </p:pic>
      <p:pic>
        <p:nvPicPr>
          <p:cNvPr id="7" name="Picture 6">
            <a:extLst>
              <a:ext uri="{FF2B5EF4-FFF2-40B4-BE49-F238E27FC236}">
                <a16:creationId xmlns:a16="http://schemas.microsoft.com/office/drawing/2014/main" id="{982E9EE5-3B4E-9A4A-A0BE-18878EBD6E20}"/>
              </a:ext>
            </a:extLst>
          </p:cNvPr>
          <p:cNvPicPr>
            <a:picLocks noChangeAspect="1"/>
          </p:cNvPicPr>
          <p:nvPr/>
        </p:nvPicPr>
        <p:blipFill>
          <a:blip r:embed="rId5"/>
          <a:stretch>
            <a:fillRect/>
          </a:stretch>
        </p:blipFill>
        <p:spPr>
          <a:xfrm>
            <a:off x="6513649" y="2932256"/>
            <a:ext cx="1434748" cy="1995604"/>
          </a:xfrm>
          <a:prstGeom prst="rect">
            <a:avLst/>
          </a:prstGeom>
        </p:spPr>
      </p:pic>
      <p:pic>
        <p:nvPicPr>
          <p:cNvPr id="13" name="Picture 12">
            <a:extLst>
              <a:ext uri="{FF2B5EF4-FFF2-40B4-BE49-F238E27FC236}">
                <a16:creationId xmlns:a16="http://schemas.microsoft.com/office/drawing/2014/main" id="{161680EB-C6D9-C44C-A2E7-A8351715E178}"/>
              </a:ext>
            </a:extLst>
          </p:cNvPr>
          <p:cNvPicPr>
            <a:picLocks noChangeAspect="1"/>
          </p:cNvPicPr>
          <p:nvPr/>
        </p:nvPicPr>
        <p:blipFill>
          <a:blip r:embed="rId6"/>
          <a:stretch>
            <a:fillRect/>
          </a:stretch>
        </p:blipFill>
        <p:spPr>
          <a:xfrm>
            <a:off x="1019531" y="136168"/>
            <a:ext cx="1271976" cy="371247"/>
          </a:xfrm>
          <a:prstGeom prst="rect">
            <a:avLst/>
          </a:prstGeom>
        </p:spPr>
      </p:pic>
      <p:pic>
        <p:nvPicPr>
          <p:cNvPr id="15" name="Picture 14">
            <a:extLst>
              <a:ext uri="{FF2B5EF4-FFF2-40B4-BE49-F238E27FC236}">
                <a16:creationId xmlns:a16="http://schemas.microsoft.com/office/drawing/2014/main" id="{D0D94B0C-D477-ED41-83C1-E055D4767DD7}"/>
              </a:ext>
            </a:extLst>
          </p:cNvPr>
          <p:cNvPicPr>
            <a:picLocks noChangeAspect="1"/>
          </p:cNvPicPr>
          <p:nvPr/>
        </p:nvPicPr>
        <p:blipFill>
          <a:blip r:embed="rId7"/>
          <a:stretch>
            <a:fillRect/>
          </a:stretch>
        </p:blipFill>
        <p:spPr>
          <a:xfrm>
            <a:off x="3251338" y="144437"/>
            <a:ext cx="1282488" cy="371247"/>
          </a:xfrm>
          <a:prstGeom prst="rect">
            <a:avLst/>
          </a:prstGeom>
        </p:spPr>
      </p:pic>
      <p:pic>
        <p:nvPicPr>
          <p:cNvPr id="17" name="Picture 16">
            <a:extLst>
              <a:ext uri="{FF2B5EF4-FFF2-40B4-BE49-F238E27FC236}">
                <a16:creationId xmlns:a16="http://schemas.microsoft.com/office/drawing/2014/main" id="{520D09BB-43B6-5A43-9768-4246C1914DA6}"/>
              </a:ext>
            </a:extLst>
          </p:cNvPr>
          <p:cNvPicPr>
            <a:picLocks noChangeAspect="1"/>
          </p:cNvPicPr>
          <p:nvPr/>
        </p:nvPicPr>
        <p:blipFill>
          <a:blip r:embed="rId8"/>
          <a:stretch>
            <a:fillRect/>
          </a:stretch>
        </p:blipFill>
        <p:spPr>
          <a:xfrm>
            <a:off x="1573172" y="650779"/>
            <a:ext cx="2397561" cy="1607215"/>
          </a:xfrm>
          <a:prstGeom prst="rect">
            <a:avLst/>
          </a:prstGeom>
        </p:spPr>
      </p:pic>
      <p:cxnSp>
        <p:nvCxnSpPr>
          <p:cNvPr id="19" name="Straight Arrow Connector 18">
            <a:extLst>
              <a:ext uri="{FF2B5EF4-FFF2-40B4-BE49-F238E27FC236}">
                <a16:creationId xmlns:a16="http://schemas.microsoft.com/office/drawing/2014/main" id="{E59DCF06-88E2-C246-9CBE-3C423E32FF88}"/>
              </a:ext>
            </a:extLst>
          </p:cNvPr>
          <p:cNvCxnSpPr>
            <a:cxnSpLocks/>
            <a:stCxn id="13" idx="3"/>
          </p:cNvCxnSpPr>
          <p:nvPr/>
        </p:nvCxnSpPr>
        <p:spPr>
          <a:xfrm flipV="1">
            <a:off x="2291507" y="317314"/>
            <a:ext cx="959831" cy="44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1" name="Picture 20">
            <a:extLst>
              <a:ext uri="{FF2B5EF4-FFF2-40B4-BE49-F238E27FC236}">
                <a16:creationId xmlns:a16="http://schemas.microsoft.com/office/drawing/2014/main" id="{91FAFD3D-C12B-264A-8D16-2832427CD1E3}"/>
              </a:ext>
            </a:extLst>
          </p:cNvPr>
          <p:cNvPicPr>
            <a:picLocks noChangeAspect="1"/>
          </p:cNvPicPr>
          <p:nvPr/>
        </p:nvPicPr>
        <p:blipFill>
          <a:blip r:embed="rId9"/>
          <a:stretch>
            <a:fillRect/>
          </a:stretch>
        </p:blipFill>
        <p:spPr>
          <a:xfrm>
            <a:off x="429261" y="2401358"/>
            <a:ext cx="4879642" cy="26059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7f2d32c-aa08-4190-a940-c0180a30df06?pitch-bytes=919652&amp;pitch-content-type=image%2Fjpeg"/>
          <p:cNvPicPr>
            <a:picLocks noChangeAspect="1"/>
          </p:cNvPicPr>
          <p:nvPr/>
        </p:nvPicPr>
        <p:blipFill>
          <a:blip r:embed="rId3"/>
          <a:srcRect l="3294" r="3294"/>
          <a:stretch/>
        </p:blipFill>
        <p:spPr>
          <a:xfrm>
            <a:off x="4871658" y="0"/>
            <a:ext cx="4271300" cy="5143500"/>
          </a:xfrm>
          <a:prstGeom prst="rect">
            <a:avLst/>
          </a:prstGeom>
        </p:spPr>
      </p:pic>
      <p:sp>
        <p:nvSpPr>
          <p:cNvPr id="4" name="Text 0"/>
          <p:cNvSpPr/>
          <p:nvPr/>
        </p:nvSpPr>
        <p:spPr>
          <a:xfrm>
            <a:off x="209825" y="304071"/>
            <a:ext cx="3428702" cy="838200"/>
          </a:xfrm>
          <a:prstGeom prst="rect">
            <a:avLst/>
          </a:prstGeom>
          <a:noFill/>
          <a:ln/>
        </p:spPr>
        <p:txBody>
          <a:bodyPr wrap="square" lIns="0" tIns="0" rIns="0" bIns="0" rtlCol="0" anchor="b"/>
          <a:lstStyle/>
          <a:p>
            <a:pPr algn="l">
              <a:lnSpc>
                <a:spcPts val="3300"/>
              </a:lnSpc>
            </a:pPr>
            <a:r>
              <a:rPr lang="en-US" sz="3000" b="0" dirty="0">
                <a:solidFill>
                  <a:srgbClr val="121212"/>
                </a:solidFill>
                <a:latin typeface="Aileron" pitchFamily="34" charset="0"/>
                <a:ea typeface="Aileron" pitchFamily="34" charset="-122"/>
                <a:cs typeface="Aileron" pitchFamily="34" charset="-120"/>
              </a:rPr>
              <a:t>PROBLEMS ENCOUNTERED</a:t>
            </a:r>
            <a:endParaRPr lang="en-US" sz="3000" dirty="0"/>
          </a:p>
        </p:txBody>
      </p:sp>
      <p:sp>
        <p:nvSpPr>
          <p:cNvPr id="5" name="Text 1"/>
          <p:cNvSpPr/>
          <p:nvPr/>
        </p:nvSpPr>
        <p:spPr>
          <a:xfrm>
            <a:off x="210157" y="1331718"/>
            <a:ext cx="4482405" cy="3566160"/>
          </a:xfrm>
          <a:prstGeom prst="rect">
            <a:avLst/>
          </a:prstGeom>
          <a:noFill/>
          <a:ln/>
        </p:spPr>
        <p:txBody>
          <a:bodyPr wrap="square" lIns="0" tIns="0" rIns="0" bIns="0" rtlCol="0" anchor="t"/>
          <a:lstStyle/>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Complex chain construction</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Challenges in strategic chain construction.</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User interface:</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Interface design requires enhancements for improved usability and player experience.</a:t>
            </a:r>
            <a:r>
              <a:rPr lang="en-US" sz="1400" b="0" dirty="0">
                <a:solidFill>
                  <a:srgbClr val="121212"/>
                </a:solidFill>
                <a:latin typeface="Aileron" pitchFamily="34" charset="0"/>
                <a:ea typeface="Aileron" pitchFamily="34" charset="-122"/>
                <a:cs typeface="Aileron" pitchFamily="34" charset="-120"/>
              </a:rPr>
              <a:t>​</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Error handling:</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Clear feedback needed for error identification and correction in chain constructions.​</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Difficulty level adjustment: </a:t>
            </a:r>
            <a:r>
              <a:rPr lang="en-US" sz="1200" b="0" dirty="0">
                <a:solidFill>
                  <a:srgbClr val="121212"/>
                </a:solidFill>
                <a:latin typeface="Aileron" pitchFamily="34" charset="0"/>
                <a:ea typeface="Aileron" pitchFamily="34" charset="-122"/>
                <a:cs typeface="Aileron" pitchFamily="34" charset="-120"/>
              </a:rPr>
              <a:t>Adjustable difficulty levels enhance player engagement and cater to different skill levels.​</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Lack of visual feedback:</a:t>
            </a:r>
            <a:r>
              <a:rPr lang="en-US" sz="1400" b="0" dirty="0">
                <a:solidFill>
                  <a:srgbClr val="121212"/>
                </a:solidFill>
                <a:latin typeface="Aileron" pitchFamily="34" charset="0"/>
                <a:ea typeface="Aileron" pitchFamily="34" charset="-122"/>
                <a:cs typeface="Aileron" pitchFamily="34" charset="-120"/>
              </a:rPr>
              <a:t> </a:t>
            </a:r>
            <a:r>
              <a:rPr lang="en-US" sz="1200" b="0" dirty="0">
                <a:solidFill>
                  <a:srgbClr val="121212"/>
                </a:solidFill>
                <a:latin typeface="Aileron" pitchFamily="34" charset="0"/>
                <a:ea typeface="Aileron" pitchFamily="34" charset="-122"/>
                <a:cs typeface="Aileron" pitchFamily="34" charset="-120"/>
              </a:rPr>
              <a:t>Visual cues aid in recognizing valid chain formations and informing strategic decisions.​</a:t>
            </a:r>
            <a:endParaRPr lang="en-US" sz="1350" dirty="0"/>
          </a:p>
          <a:p>
            <a:pPr marL="190500" indent="-190500" algn="l">
              <a:lnSpc>
                <a:spcPts val="2160"/>
              </a:lnSpc>
              <a:buSzPct val="100000"/>
              <a:buChar char="•"/>
            </a:pPr>
            <a:r>
              <a:rPr lang="en-US" sz="1400" b="1" dirty="0">
                <a:solidFill>
                  <a:srgbClr val="121212"/>
                </a:solidFill>
                <a:latin typeface="Aileron" pitchFamily="34" charset="0"/>
                <a:ea typeface="Aileron" pitchFamily="34" charset="-122"/>
                <a:cs typeface="Aileron" pitchFamily="34" charset="-120"/>
              </a:rPr>
              <a:t>Lack of communication due to online studying: </a:t>
            </a:r>
            <a:r>
              <a:rPr lang="en-US" sz="1400" b="0" dirty="0">
                <a:solidFill>
                  <a:srgbClr val="121212"/>
                </a:solidFill>
                <a:latin typeface="Aileron" pitchFamily="34" charset="0"/>
                <a:ea typeface="Aileron" pitchFamily="34" charset="-122"/>
                <a:cs typeface="Aileron" pitchFamily="34" charset="-120"/>
              </a:rPr>
              <a:t>Challenges in team communication and collaboration due to remote learning.</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802</Words>
  <Application>Microsoft Office PowerPoint</Application>
  <PresentationFormat>On-screen Show (16:9)</PresentationFormat>
  <Paragraphs>105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Acme</vt:lpstr>
      <vt:lpstr>Aileron</vt:lpstr>
      <vt:lpstr>Anybody</vt:lpstr>
      <vt:lpstr>Arial</vt:lpstr>
      <vt:lpstr>Calibri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Chain Game</dc:title>
  <dc:subject>PptxGenJS Presentation</dc:subject>
  <dc:creator>Pitch Software GmbH</dc:creator>
  <cp:lastModifiedBy>diasrnlcia00@hotmail.com</cp:lastModifiedBy>
  <cp:revision>13</cp:revision>
  <dcterms:created xsi:type="dcterms:W3CDTF">2023-05-26T11:39:18Z</dcterms:created>
  <dcterms:modified xsi:type="dcterms:W3CDTF">2023-05-28T17:40:37Z</dcterms:modified>
</cp:coreProperties>
</file>